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Roboto Mon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hbRSyI5GX09yRaUoK7CY1UV7RhO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B32B8E-46EF-420E-8069-B0A6CA9A549B}">
  <a:tblStyle styleId="{9BB32B8E-46EF-420E-8069-B0A6CA9A549B}" styleName="Table_0">
    <a:wholeTbl>
      <a:tcTxStyle b="off" i="off">
        <a:font>
          <a:latin typeface="Aptos"/>
          <a:ea typeface="Aptos"/>
          <a:cs typeface="Aptos"/>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9EC"/>
          </a:solidFill>
        </a:fill>
      </a:tcStyle>
    </a:wholeTbl>
    <a:band1H>
      <a:tcTxStyle/>
      <a:tcStyle>
        <a:fill>
          <a:solidFill>
            <a:srgbClr val="CAD1D8"/>
          </a:solidFill>
        </a:fill>
      </a:tcStyle>
    </a:band1H>
    <a:band2H>
      <a:tcTxStyle/>
    </a:band2H>
    <a:band1V>
      <a:tcTxStyle/>
      <a:tcStyle>
        <a:fill>
          <a:solidFill>
            <a:srgbClr val="CAD1D8"/>
          </a:solidFill>
        </a:fill>
      </a:tcStyle>
    </a:band1V>
    <a:band2V>
      <a:tcTxStyle/>
    </a:band2V>
    <a:lastCol>
      <a:tcTxStyle b="on" i="off">
        <a:font>
          <a:latin typeface="Aptos"/>
          <a:ea typeface="Aptos"/>
          <a:cs typeface="Aptos"/>
        </a:font>
        <a:schemeClr val="lt1"/>
      </a:tcTxStyle>
      <a:tcStyle>
        <a:fill>
          <a:solidFill>
            <a:schemeClr val="accent1"/>
          </a:solidFill>
        </a:fill>
      </a:tcStyle>
    </a:lastCol>
    <a:firstCol>
      <a:tcTxStyle b="on" i="off">
        <a:font>
          <a:latin typeface="Aptos"/>
          <a:ea typeface="Aptos"/>
          <a:cs typeface="Aptos"/>
        </a:font>
        <a:schemeClr val="lt1"/>
      </a:tcTxStyle>
      <a:tcStyle>
        <a:fill>
          <a:solidFill>
            <a:schemeClr val="accent1"/>
          </a:solidFill>
        </a:fill>
      </a:tcStyle>
    </a:firstCol>
    <a:lastRow>
      <a:tcTxStyle b="on" i="off">
        <a:font>
          <a:latin typeface="Aptos"/>
          <a:ea typeface="Aptos"/>
          <a:cs typeface="Aptos"/>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ptos"/>
          <a:ea typeface="Aptos"/>
          <a:cs typeface="Aptos"/>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Mon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italic.fntdata"/><Relationship Id="rId25" Type="http://schemas.openxmlformats.org/officeDocument/2006/relationships/font" Target="fonts/RobotoMono-bold.fntdata"/><Relationship Id="rId28" Type="http://customschemas.google.com/relationships/presentationmetadata" Target="metadata"/><Relationship Id="rId27"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a3275c2ee3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a3275c2ee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a3275c2ee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a3275c2ee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a3275c2ee3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a3275c2e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a3275c2ee3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a3275c2ee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a3275c2ee3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a3275c2ee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a3275c2ee3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a3275c2ee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a3275c2ee3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a3275c2ee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a3275c2ee3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a3275c2ee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3a3275c2ee3_0_72"/>
          <p:cNvSpPr txBox="1"/>
          <p:nvPr>
            <p:ph type="ctrTitle"/>
          </p:nvPr>
        </p:nvSpPr>
        <p:spPr>
          <a:xfrm>
            <a:off x="415611" y="992767"/>
            <a:ext cx="11360700" cy="2736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g3a3275c2ee3_0_72"/>
          <p:cNvSpPr txBox="1"/>
          <p:nvPr>
            <p:ph idx="1" type="subTitle"/>
          </p:nvPr>
        </p:nvSpPr>
        <p:spPr>
          <a:xfrm>
            <a:off x="415600" y="3778833"/>
            <a:ext cx="113607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g3a3275c2ee3_0_72"/>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g3a3275c2ee3_0_107"/>
          <p:cNvSpPr txBox="1"/>
          <p:nvPr>
            <p:ph hasCustomPrompt="1" type="title"/>
          </p:nvPr>
        </p:nvSpPr>
        <p:spPr>
          <a:xfrm>
            <a:off x="415600" y="1474833"/>
            <a:ext cx="11360700" cy="26181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g3a3275c2ee3_0_107"/>
          <p:cNvSpPr txBox="1"/>
          <p:nvPr>
            <p:ph idx="1" type="body"/>
          </p:nvPr>
        </p:nvSpPr>
        <p:spPr>
          <a:xfrm>
            <a:off x="415600" y="42029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47" name="Google Shape;47;g3a3275c2ee3_0_107"/>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g3a3275c2ee3_0_11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50" name="Shape 50"/>
        <p:cNvGrpSpPr/>
        <p:nvPr/>
      </p:nvGrpSpPr>
      <p:grpSpPr>
        <a:xfrm>
          <a:off x="0" y="0"/>
          <a:ext cx="0" cy="0"/>
          <a:chOff x="0" y="0"/>
          <a:chExt cx="0" cy="0"/>
        </a:xfrm>
      </p:grpSpPr>
      <p:sp>
        <p:nvSpPr>
          <p:cNvPr id="51" name="Google Shape;51;g3a3275c2ee3_0_1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52" name="Google Shape;52;g3a3275c2ee3_0_1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53" name="Google Shape;53;g3a3275c2ee3_0_1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g3a3275c2ee3_0_1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g3a3275c2ee3_0_1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g3a3275c2ee3_0_76"/>
          <p:cNvSpPr txBox="1"/>
          <p:nvPr>
            <p:ph type="title"/>
          </p:nvPr>
        </p:nvSpPr>
        <p:spPr>
          <a:xfrm>
            <a:off x="415600" y="2867800"/>
            <a:ext cx="11360700" cy="11223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g3a3275c2ee3_0_76"/>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g3a3275c2ee3_0_79"/>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g3a3275c2ee3_0_79"/>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19" name="Google Shape;19;g3a3275c2ee3_0_79"/>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g3a3275c2ee3_0_83"/>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g3a3275c2ee3_0_83"/>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3" name="Google Shape;23;g3a3275c2ee3_0_83"/>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4" name="Google Shape;24;g3a3275c2ee3_0_83"/>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g3a3275c2ee3_0_88"/>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g3a3275c2ee3_0_8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g3a3275c2ee3_0_9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g3a3275c2ee3_0_91"/>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1" name="Google Shape;31;g3a3275c2ee3_0_91"/>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g3a3275c2ee3_0_95"/>
          <p:cNvSpPr txBox="1"/>
          <p:nvPr>
            <p:ph type="title"/>
          </p:nvPr>
        </p:nvSpPr>
        <p:spPr>
          <a:xfrm>
            <a:off x="653667" y="600200"/>
            <a:ext cx="8490300" cy="5454300"/>
          </a:xfrm>
          <a:prstGeom prst="rect">
            <a:avLst/>
          </a:prstGeom>
        </p:spPr>
        <p:txBody>
          <a:bodyPr anchorCtr="0" anchor="ctr" bIns="121900" lIns="121900" spcFirstLastPara="1" rIns="121900" wrap="square" tIns="12190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g3a3275c2ee3_0_95"/>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g3a3275c2ee3_0_98"/>
          <p:cNvSpPr/>
          <p:nvPr/>
        </p:nvSpPr>
        <p:spPr>
          <a:xfrm>
            <a:off x="6096000" y="33"/>
            <a:ext cx="6096000" cy="6858000"/>
          </a:xfrm>
          <a:prstGeom prst="rect">
            <a:avLst/>
          </a:prstGeom>
          <a:solidFill>
            <a:schemeClr val="dk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3a3275c2ee3_0_98"/>
          <p:cNvSpPr txBox="1"/>
          <p:nvPr>
            <p:ph type="title"/>
          </p:nvPr>
        </p:nvSpPr>
        <p:spPr>
          <a:xfrm>
            <a:off x="354000" y="1644233"/>
            <a:ext cx="5393700" cy="19764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g3a3275c2ee3_0_98"/>
          <p:cNvSpPr txBox="1"/>
          <p:nvPr>
            <p:ph idx="1" type="subTitle"/>
          </p:nvPr>
        </p:nvSpPr>
        <p:spPr>
          <a:xfrm>
            <a:off x="354000" y="3737433"/>
            <a:ext cx="5393700" cy="16467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g3a3275c2ee3_0_98"/>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dk1"/>
              </a:buClr>
              <a:buSzPts val="2400"/>
              <a:buChar char="●"/>
              <a:defRPr>
                <a:solidFill>
                  <a:schemeClr val="dk1"/>
                </a:solidFill>
              </a:defRPr>
            </a:lvl1pPr>
            <a:lvl2pPr indent="-349250" lvl="1" marL="914400">
              <a:spcBef>
                <a:spcPts val="0"/>
              </a:spcBef>
              <a:spcAft>
                <a:spcPts val="0"/>
              </a:spcAft>
              <a:buClr>
                <a:schemeClr val="dk1"/>
              </a:buClr>
              <a:buSzPts val="1900"/>
              <a:buChar char="○"/>
              <a:defRPr>
                <a:solidFill>
                  <a:schemeClr val="dk1"/>
                </a:solidFill>
              </a:defRPr>
            </a:lvl2pPr>
            <a:lvl3pPr indent="-349250" lvl="2" marL="1371600">
              <a:spcBef>
                <a:spcPts val="0"/>
              </a:spcBef>
              <a:spcAft>
                <a:spcPts val="0"/>
              </a:spcAft>
              <a:buClr>
                <a:schemeClr val="dk1"/>
              </a:buClr>
              <a:buSzPts val="1900"/>
              <a:buChar char="■"/>
              <a:defRPr>
                <a:solidFill>
                  <a:schemeClr val="dk1"/>
                </a:solidFill>
              </a:defRPr>
            </a:lvl3pPr>
            <a:lvl4pPr indent="-349250" lvl="3" marL="1828800">
              <a:spcBef>
                <a:spcPts val="0"/>
              </a:spcBef>
              <a:spcAft>
                <a:spcPts val="0"/>
              </a:spcAft>
              <a:buClr>
                <a:schemeClr val="dk1"/>
              </a:buClr>
              <a:buSzPts val="1900"/>
              <a:buChar char="●"/>
              <a:defRPr>
                <a:solidFill>
                  <a:schemeClr val="dk1"/>
                </a:solidFill>
              </a:defRPr>
            </a:lvl4pPr>
            <a:lvl5pPr indent="-349250" lvl="4" marL="2286000">
              <a:spcBef>
                <a:spcPts val="0"/>
              </a:spcBef>
              <a:spcAft>
                <a:spcPts val="0"/>
              </a:spcAft>
              <a:buClr>
                <a:schemeClr val="dk1"/>
              </a:buClr>
              <a:buSzPts val="1900"/>
              <a:buChar char="○"/>
              <a:defRPr>
                <a:solidFill>
                  <a:schemeClr val="dk1"/>
                </a:solidFill>
              </a:defRPr>
            </a:lvl5pPr>
            <a:lvl6pPr indent="-349250" lvl="5" marL="2743200">
              <a:spcBef>
                <a:spcPts val="0"/>
              </a:spcBef>
              <a:spcAft>
                <a:spcPts val="0"/>
              </a:spcAft>
              <a:buClr>
                <a:schemeClr val="dk1"/>
              </a:buClr>
              <a:buSzPts val="1900"/>
              <a:buChar char="■"/>
              <a:defRPr>
                <a:solidFill>
                  <a:schemeClr val="dk1"/>
                </a:solidFill>
              </a:defRPr>
            </a:lvl6pPr>
            <a:lvl7pPr indent="-349250" lvl="6" marL="3200400">
              <a:spcBef>
                <a:spcPts val="0"/>
              </a:spcBef>
              <a:spcAft>
                <a:spcPts val="0"/>
              </a:spcAft>
              <a:buClr>
                <a:schemeClr val="dk1"/>
              </a:buClr>
              <a:buSzPts val="1900"/>
              <a:buChar char="●"/>
              <a:defRPr>
                <a:solidFill>
                  <a:schemeClr val="dk1"/>
                </a:solidFill>
              </a:defRPr>
            </a:lvl7pPr>
            <a:lvl8pPr indent="-349250" lvl="7" marL="3657600">
              <a:spcBef>
                <a:spcPts val="0"/>
              </a:spcBef>
              <a:spcAft>
                <a:spcPts val="0"/>
              </a:spcAft>
              <a:buClr>
                <a:schemeClr val="dk1"/>
              </a:buClr>
              <a:buSzPts val="1900"/>
              <a:buChar char="○"/>
              <a:defRPr>
                <a:solidFill>
                  <a:schemeClr val="dk1"/>
                </a:solidFill>
              </a:defRPr>
            </a:lvl8pPr>
            <a:lvl9pPr indent="-349250" lvl="8" marL="4114800">
              <a:spcBef>
                <a:spcPts val="0"/>
              </a:spcBef>
              <a:spcAft>
                <a:spcPts val="0"/>
              </a:spcAft>
              <a:buClr>
                <a:schemeClr val="dk1"/>
              </a:buClr>
              <a:buSzPts val="1900"/>
              <a:buChar char="■"/>
              <a:defRPr>
                <a:solidFill>
                  <a:schemeClr val="dk1"/>
                </a:solidFill>
              </a:defRPr>
            </a:lvl9pPr>
          </a:lstStyle>
          <a:p/>
        </p:txBody>
      </p:sp>
      <p:sp>
        <p:nvSpPr>
          <p:cNvPr id="40" name="Google Shape;40;g3a3275c2ee3_0_98"/>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g3a3275c2ee3_0_104"/>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43" name="Google Shape;43;g3a3275c2ee3_0_104"/>
          <p:cNvSpPr txBox="1"/>
          <p:nvPr>
            <p:ph idx="12" type="sldNum"/>
          </p:nvPr>
        </p:nvSpPr>
        <p:spPr>
          <a:xfrm>
            <a:off x="11296610" y="6217622"/>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g3a3275c2ee3_0_68"/>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g3a3275c2ee3_0_6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lt2"/>
              </a:buClr>
              <a:buSzPts val="2400"/>
              <a:buChar char="●"/>
              <a:defRPr sz="2400">
                <a:solidFill>
                  <a:schemeClr val="lt2"/>
                </a:solidFill>
              </a:defRPr>
            </a:lvl1pPr>
            <a:lvl2pPr indent="-349250" lvl="1" marL="914400">
              <a:lnSpc>
                <a:spcPct val="115000"/>
              </a:lnSpc>
              <a:spcBef>
                <a:spcPts val="0"/>
              </a:spcBef>
              <a:spcAft>
                <a:spcPts val="0"/>
              </a:spcAft>
              <a:buClr>
                <a:schemeClr val="lt2"/>
              </a:buClr>
              <a:buSzPts val="1900"/>
              <a:buChar char="○"/>
              <a:defRPr sz="1900">
                <a:solidFill>
                  <a:schemeClr val="lt2"/>
                </a:solidFill>
              </a:defRPr>
            </a:lvl2pPr>
            <a:lvl3pPr indent="-349250" lvl="2" marL="1371600">
              <a:lnSpc>
                <a:spcPct val="115000"/>
              </a:lnSpc>
              <a:spcBef>
                <a:spcPts val="0"/>
              </a:spcBef>
              <a:spcAft>
                <a:spcPts val="0"/>
              </a:spcAft>
              <a:buClr>
                <a:schemeClr val="lt2"/>
              </a:buClr>
              <a:buSzPts val="1900"/>
              <a:buChar char="■"/>
              <a:defRPr sz="1900">
                <a:solidFill>
                  <a:schemeClr val="lt2"/>
                </a:solidFill>
              </a:defRPr>
            </a:lvl3pPr>
            <a:lvl4pPr indent="-349250" lvl="3" marL="1828800">
              <a:lnSpc>
                <a:spcPct val="115000"/>
              </a:lnSpc>
              <a:spcBef>
                <a:spcPts val="0"/>
              </a:spcBef>
              <a:spcAft>
                <a:spcPts val="0"/>
              </a:spcAft>
              <a:buClr>
                <a:schemeClr val="lt2"/>
              </a:buClr>
              <a:buSzPts val="1900"/>
              <a:buChar char="●"/>
              <a:defRPr sz="1900">
                <a:solidFill>
                  <a:schemeClr val="lt2"/>
                </a:solidFill>
              </a:defRPr>
            </a:lvl4pPr>
            <a:lvl5pPr indent="-349250" lvl="4" marL="2286000">
              <a:lnSpc>
                <a:spcPct val="115000"/>
              </a:lnSpc>
              <a:spcBef>
                <a:spcPts val="0"/>
              </a:spcBef>
              <a:spcAft>
                <a:spcPts val="0"/>
              </a:spcAft>
              <a:buClr>
                <a:schemeClr val="lt2"/>
              </a:buClr>
              <a:buSzPts val="1900"/>
              <a:buChar char="○"/>
              <a:defRPr sz="1900">
                <a:solidFill>
                  <a:schemeClr val="lt2"/>
                </a:solidFill>
              </a:defRPr>
            </a:lvl5pPr>
            <a:lvl6pPr indent="-349250" lvl="5" marL="2743200">
              <a:lnSpc>
                <a:spcPct val="115000"/>
              </a:lnSpc>
              <a:spcBef>
                <a:spcPts val="0"/>
              </a:spcBef>
              <a:spcAft>
                <a:spcPts val="0"/>
              </a:spcAft>
              <a:buClr>
                <a:schemeClr val="lt2"/>
              </a:buClr>
              <a:buSzPts val="1900"/>
              <a:buChar char="■"/>
              <a:defRPr sz="1900">
                <a:solidFill>
                  <a:schemeClr val="lt2"/>
                </a:solidFill>
              </a:defRPr>
            </a:lvl6pPr>
            <a:lvl7pPr indent="-349250" lvl="6" marL="3200400">
              <a:lnSpc>
                <a:spcPct val="115000"/>
              </a:lnSpc>
              <a:spcBef>
                <a:spcPts val="0"/>
              </a:spcBef>
              <a:spcAft>
                <a:spcPts val="0"/>
              </a:spcAft>
              <a:buClr>
                <a:schemeClr val="lt2"/>
              </a:buClr>
              <a:buSzPts val="1900"/>
              <a:buChar char="●"/>
              <a:defRPr sz="1900">
                <a:solidFill>
                  <a:schemeClr val="lt2"/>
                </a:solidFill>
              </a:defRPr>
            </a:lvl7pPr>
            <a:lvl8pPr indent="-349250" lvl="7" marL="3657600">
              <a:lnSpc>
                <a:spcPct val="115000"/>
              </a:lnSpc>
              <a:spcBef>
                <a:spcPts val="0"/>
              </a:spcBef>
              <a:spcAft>
                <a:spcPts val="0"/>
              </a:spcAft>
              <a:buClr>
                <a:schemeClr val="lt2"/>
              </a:buClr>
              <a:buSzPts val="1900"/>
              <a:buChar char="○"/>
              <a:defRPr sz="1900">
                <a:solidFill>
                  <a:schemeClr val="lt2"/>
                </a:solidFill>
              </a:defRPr>
            </a:lvl8pPr>
            <a:lvl9pPr indent="-349250" lvl="8" marL="4114800">
              <a:lnSpc>
                <a:spcPct val="115000"/>
              </a:lnSpc>
              <a:spcBef>
                <a:spcPts val="0"/>
              </a:spcBef>
              <a:spcAft>
                <a:spcPts val="0"/>
              </a:spcAft>
              <a:buClr>
                <a:schemeClr val="lt2"/>
              </a:buClr>
              <a:buSzPts val="1900"/>
              <a:buChar char="■"/>
              <a:defRPr sz="1900">
                <a:solidFill>
                  <a:schemeClr val="lt2"/>
                </a:solidFill>
              </a:defRPr>
            </a:lvl9pPr>
          </a:lstStyle>
          <a:p/>
        </p:txBody>
      </p:sp>
      <p:sp>
        <p:nvSpPr>
          <p:cNvPr id="8" name="Google Shape;8;g3a3275c2ee3_0_6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2"/>
                </a:solidFill>
              </a:defRPr>
            </a:lvl1pPr>
            <a:lvl2pPr lvl="1" algn="r">
              <a:buNone/>
              <a:defRPr sz="1300">
                <a:solidFill>
                  <a:schemeClr val="lt2"/>
                </a:solidFill>
              </a:defRPr>
            </a:lvl2pPr>
            <a:lvl3pPr lvl="2" algn="r">
              <a:buNone/>
              <a:defRPr sz="1300">
                <a:solidFill>
                  <a:schemeClr val="lt2"/>
                </a:solidFill>
              </a:defRPr>
            </a:lvl3pPr>
            <a:lvl4pPr lvl="3" algn="r">
              <a:buNone/>
              <a:defRPr sz="1300">
                <a:solidFill>
                  <a:schemeClr val="lt2"/>
                </a:solidFill>
              </a:defRPr>
            </a:lvl4pPr>
            <a:lvl5pPr lvl="4" algn="r">
              <a:buNone/>
              <a:defRPr sz="1300">
                <a:solidFill>
                  <a:schemeClr val="lt2"/>
                </a:solidFill>
              </a:defRPr>
            </a:lvl5pPr>
            <a:lvl6pPr lvl="5" algn="r">
              <a:buNone/>
              <a:defRPr sz="1300">
                <a:solidFill>
                  <a:schemeClr val="lt2"/>
                </a:solidFill>
              </a:defRPr>
            </a:lvl6pPr>
            <a:lvl7pPr lvl="6" algn="r">
              <a:buNone/>
              <a:defRPr sz="1300">
                <a:solidFill>
                  <a:schemeClr val="lt2"/>
                </a:solidFill>
              </a:defRPr>
            </a:lvl7pPr>
            <a:lvl8pPr lvl="7" algn="r">
              <a:buNone/>
              <a:defRPr sz="1300">
                <a:solidFill>
                  <a:schemeClr val="lt2"/>
                </a:solidFill>
              </a:defRPr>
            </a:lvl8pPr>
            <a:lvl9pPr lvl="8" algn="r">
              <a:buNone/>
              <a:defRPr sz="1300">
                <a:solidFill>
                  <a:schemeClr val="lt2"/>
                </a:solidFill>
              </a:defRPr>
            </a:lvl9pPr>
          </a:lstStyle>
          <a:p>
            <a:pPr indent="0" lvl="0" marL="0" rtl="0" algn="r">
              <a:spcBef>
                <a:spcPts val="0"/>
              </a:spcBef>
              <a:spcAft>
                <a:spcPts val="0"/>
              </a:spcAft>
              <a:buNone/>
            </a:pPr>
            <a:fld id="{00000000-1234-1234-1234-123412341234}" type="slidenum">
              <a:rPr lang="es-A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
          <p:cNvSpPr/>
          <p:nvPr/>
        </p:nvSpPr>
        <p:spPr>
          <a:xfrm>
            <a:off x="1249800" y="336550"/>
            <a:ext cx="9849300" cy="588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s-AR" sz="3200" u="none" cap="none" strike="noStrike">
                <a:solidFill>
                  <a:schemeClr val="dk1"/>
                </a:solidFill>
                <a:latin typeface="Arial"/>
                <a:ea typeface="Arial"/>
                <a:cs typeface="Arial"/>
                <a:sym typeface="Arial"/>
              </a:rPr>
              <a:t>Modelo para Predicción de Precios de Inmuebles</a:t>
            </a:r>
            <a:r>
              <a:rPr b="1" i="0" lang="es-AR" sz="3200" u="none" cap="none" strike="noStrike">
                <a:solidFill>
                  <a:schemeClr val="accent1"/>
                </a:solidFill>
                <a:latin typeface="Arial"/>
                <a:ea typeface="Arial"/>
                <a:cs typeface="Arial"/>
                <a:sym typeface="Arial"/>
              </a:rPr>
              <a:t> </a:t>
            </a:r>
            <a:endParaRPr/>
          </a:p>
        </p:txBody>
      </p:sp>
      <p:sp>
        <p:nvSpPr>
          <p:cNvPr id="61" name="Google Shape;61;p1"/>
          <p:cNvSpPr/>
          <p:nvPr/>
        </p:nvSpPr>
        <p:spPr>
          <a:xfrm>
            <a:off x="1878450" y="1530525"/>
            <a:ext cx="84351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s-AR" sz="2000" u="none" cap="none" strike="noStrike">
                <a:solidFill>
                  <a:schemeClr val="dk1"/>
                </a:solidFill>
                <a:latin typeface="Arial"/>
                <a:ea typeface="Arial"/>
                <a:cs typeface="Arial"/>
                <a:sym typeface="Arial"/>
              </a:rPr>
              <a:t>Alumnos: Maximiliano Rosanda   – Carina Acosta–- Jorge Zarate</a:t>
            </a:r>
            <a:r>
              <a:rPr b="0" i="0" lang="es-AR" sz="2000" u="none" cap="none" strike="noStrike">
                <a:solidFill>
                  <a:schemeClr val="accent1"/>
                </a:solidFill>
                <a:latin typeface="Arial"/>
                <a:ea typeface="Arial"/>
                <a:cs typeface="Arial"/>
                <a:sym typeface="Arial"/>
              </a:rPr>
              <a:t> </a:t>
            </a:r>
            <a:endParaRPr/>
          </a:p>
        </p:txBody>
      </p:sp>
      <p:sp>
        <p:nvSpPr>
          <p:cNvPr id="62" name="Google Shape;62;p1"/>
          <p:cNvSpPr txBox="1"/>
          <p:nvPr/>
        </p:nvSpPr>
        <p:spPr>
          <a:xfrm>
            <a:off x="1606950" y="866674"/>
            <a:ext cx="91350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s-AR" sz="2800" u="none" cap="none" strike="noStrike">
                <a:solidFill>
                  <a:schemeClr val="dk1"/>
                </a:solidFill>
                <a:latin typeface="Arial"/>
                <a:ea typeface="Arial"/>
                <a:cs typeface="Arial"/>
                <a:sym typeface="Arial"/>
              </a:rPr>
              <a:t>Programación Avanzada - Grupo 8  El Chavo -2025 </a:t>
            </a:r>
            <a:endParaRPr sz="2800">
              <a:solidFill>
                <a:schemeClr val="dk1"/>
              </a:solidFill>
              <a:latin typeface="Arial"/>
              <a:ea typeface="Arial"/>
              <a:cs typeface="Arial"/>
              <a:sym typeface="Arial"/>
            </a:endParaRPr>
          </a:p>
        </p:txBody>
      </p:sp>
      <p:pic>
        <p:nvPicPr>
          <p:cNvPr descr="Imagen que contiene alimentos, dibujo, señal, camiseta&#10;&#10;El contenido generado por IA puede ser incorrecto." id="63" name="Google Shape;63;p1"/>
          <p:cNvPicPr preferRelativeResize="0"/>
          <p:nvPr/>
        </p:nvPicPr>
        <p:blipFill rotWithShape="1">
          <a:blip r:embed="rId3">
            <a:alphaModFix/>
          </a:blip>
          <a:srcRect b="0" l="0" r="0" t="0"/>
          <a:stretch/>
        </p:blipFill>
        <p:spPr>
          <a:xfrm>
            <a:off x="9853567" y="5598275"/>
            <a:ext cx="2088908" cy="1009650"/>
          </a:xfrm>
          <a:prstGeom prst="rect">
            <a:avLst/>
          </a:prstGeom>
          <a:noFill/>
          <a:ln>
            <a:noFill/>
          </a:ln>
        </p:spPr>
      </p:pic>
      <p:pic>
        <p:nvPicPr>
          <p:cNvPr id="64" name="Google Shape;64;p1"/>
          <p:cNvPicPr preferRelativeResize="0"/>
          <p:nvPr/>
        </p:nvPicPr>
        <p:blipFill>
          <a:blip r:embed="rId4">
            <a:alphaModFix/>
          </a:blip>
          <a:stretch>
            <a:fillRect/>
          </a:stretch>
        </p:blipFill>
        <p:spPr>
          <a:xfrm>
            <a:off x="2290421" y="2300875"/>
            <a:ext cx="7184753" cy="4557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3a3275c2ee3_0_37"/>
          <p:cNvSpPr txBox="1"/>
          <p:nvPr>
            <p:ph type="title"/>
          </p:nvPr>
        </p:nvSpPr>
        <p:spPr>
          <a:xfrm>
            <a:off x="390050" y="296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AR" sz="2400">
                <a:latin typeface="Arial"/>
                <a:ea typeface="Arial"/>
                <a:cs typeface="Arial"/>
                <a:sym typeface="Arial"/>
              </a:rPr>
              <a:t>Pipeline de Entrenamiento y Ejecución del Modelo</a:t>
            </a:r>
            <a:endParaRPr sz="2400"/>
          </a:p>
        </p:txBody>
      </p:sp>
      <p:sp>
        <p:nvSpPr>
          <p:cNvPr id="135" name="Google Shape;135;g3a3275c2ee3_0_37"/>
          <p:cNvSpPr txBox="1"/>
          <p:nvPr>
            <p:ph idx="1" type="body"/>
          </p:nvPr>
        </p:nvSpPr>
        <p:spPr>
          <a:xfrm>
            <a:off x="0" y="1355350"/>
            <a:ext cx="12110400" cy="5502600"/>
          </a:xfrm>
          <a:prstGeom prst="rect">
            <a:avLst/>
          </a:prstGeom>
        </p:spPr>
        <p:txBody>
          <a:bodyPr anchorCtr="0" anchor="t" bIns="45700" lIns="91425" spcFirstLastPara="1" rIns="91425" wrap="square" tIns="45700">
            <a:normAutofit fontScale="77500" lnSpcReduction="20000"/>
          </a:bodyPr>
          <a:lstStyle/>
          <a:p>
            <a:pPr indent="0" lvl="0" marL="0" rtl="0" algn="l">
              <a:spcBef>
                <a:spcPts val="1000"/>
              </a:spcBef>
              <a:spcAft>
                <a:spcPts val="0"/>
              </a:spcAft>
              <a:buClr>
                <a:schemeClr val="dk1"/>
              </a:buClr>
              <a:buSzPct val="53658"/>
              <a:buFont typeface="Arial"/>
              <a:buNone/>
            </a:pPr>
            <a:r>
              <a:rPr b="1" lang="es-AR" sz="2050">
                <a:solidFill>
                  <a:schemeClr val="dk1"/>
                </a:solidFill>
              </a:rPr>
              <a:t>Definición de features</a:t>
            </a:r>
            <a:br>
              <a:rPr b="1" lang="es-AR" sz="2050">
                <a:solidFill>
                  <a:schemeClr val="dk1"/>
                </a:solidFill>
              </a:rPr>
            </a:br>
            <a:endParaRPr b="1" sz="2050">
              <a:solidFill>
                <a:schemeClr val="dk1"/>
              </a:solidFill>
            </a:endParaRPr>
          </a:p>
          <a:p>
            <a:pPr indent="-329485" lvl="0" marL="457200" rtl="0" algn="l">
              <a:lnSpc>
                <a:spcPct val="115000"/>
              </a:lnSpc>
              <a:spcBef>
                <a:spcPts val="1600"/>
              </a:spcBef>
              <a:spcAft>
                <a:spcPts val="0"/>
              </a:spcAft>
              <a:buSzPct val="100000"/>
              <a:buChar char="●"/>
            </a:pPr>
            <a:r>
              <a:rPr lang="es-AR" sz="2050">
                <a:solidFill>
                  <a:schemeClr val="dk1"/>
                </a:solidFill>
              </a:rPr>
              <a:t>Numéricas: </a:t>
            </a:r>
            <a:r>
              <a:rPr lang="es-AR" sz="2050">
                <a:solidFill>
                  <a:schemeClr val="dk1"/>
                </a:solidFill>
                <a:latin typeface="Roboto Mono"/>
                <a:ea typeface="Roboto Mono"/>
                <a:cs typeface="Roboto Mono"/>
                <a:sym typeface="Roboto Mono"/>
              </a:rPr>
              <a:t>surface_total</a:t>
            </a:r>
            <a:r>
              <a:rPr lang="es-AR" sz="2050">
                <a:solidFill>
                  <a:schemeClr val="dk1"/>
                </a:solidFill>
              </a:rPr>
              <a:t>, </a:t>
            </a:r>
            <a:r>
              <a:rPr lang="es-AR" sz="2050">
                <a:solidFill>
                  <a:schemeClr val="dk1"/>
                </a:solidFill>
                <a:latin typeface="Roboto Mono"/>
                <a:ea typeface="Roboto Mono"/>
                <a:cs typeface="Roboto Mono"/>
                <a:sym typeface="Roboto Mono"/>
              </a:rPr>
              <a:t>surface_covered</a:t>
            </a:r>
            <a:r>
              <a:rPr lang="es-AR" sz="2050">
                <a:solidFill>
                  <a:schemeClr val="dk1"/>
                </a:solidFill>
              </a:rPr>
              <a:t>, </a:t>
            </a:r>
            <a:r>
              <a:rPr lang="es-AR" sz="2050">
                <a:solidFill>
                  <a:schemeClr val="dk1"/>
                </a:solidFill>
                <a:latin typeface="Roboto Mono"/>
                <a:ea typeface="Roboto Mono"/>
                <a:cs typeface="Roboto Mono"/>
                <a:sym typeface="Roboto Mono"/>
              </a:rPr>
              <a:t>bedrooms</a:t>
            </a:r>
            <a:r>
              <a:rPr lang="es-AR" sz="2050">
                <a:solidFill>
                  <a:schemeClr val="dk1"/>
                </a:solidFill>
              </a:rPr>
              <a:t>, </a:t>
            </a:r>
            <a:r>
              <a:rPr lang="es-AR" sz="2050">
                <a:solidFill>
                  <a:schemeClr val="dk1"/>
                </a:solidFill>
                <a:latin typeface="Roboto Mono"/>
                <a:ea typeface="Roboto Mono"/>
                <a:cs typeface="Roboto Mono"/>
                <a:sym typeface="Roboto Mono"/>
              </a:rPr>
              <a:t>bathrooms</a:t>
            </a:r>
            <a:r>
              <a:rPr lang="es-AR" sz="2050">
                <a:solidFill>
                  <a:schemeClr val="dk1"/>
                </a:solidFill>
              </a:rPr>
              <a:t>, </a:t>
            </a:r>
            <a:r>
              <a:rPr lang="es-AR" sz="2050">
                <a:solidFill>
                  <a:schemeClr val="dk1"/>
                </a:solidFill>
                <a:latin typeface="Roboto Mono"/>
                <a:ea typeface="Roboto Mono"/>
                <a:cs typeface="Roboto Mono"/>
                <a:sym typeface="Roboto Mono"/>
              </a:rPr>
              <a:t>latitude</a:t>
            </a:r>
            <a:r>
              <a:rPr lang="es-AR" sz="2050">
                <a:solidFill>
                  <a:schemeClr val="dk1"/>
                </a:solidFill>
              </a:rPr>
              <a:t>, </a:t>
            </a:r>
            <a:r>
              <a:rPr lang="es-AR" sz="2050">
                <a:solidFill>
                  <a:schemeClr val="dk1"/>
                </a:solidFill>
                <a:latin typeface="Roboto Mono"/>
                <a:ea typeface="Roboto Mono"/>
                <a:cs typeface="Roboto Mono"/>
                <a:sym typeface="Roboto Mono"/>
              </a:rPr>
              <a:t>longitude</a:t>
            </a:r>
            <a:r>
              <a:rPr lang="es-AR" sz="2050">
                <a:solidFill>
                  <a:schemeClr val="dk1"/>
                </a:solidFill>
              </a:rPr>
              <a:t>.</a:t>
            </a:r>
            <a:br>
              <a:rPr lang="es-AR" sz="2050">
                <a:solidFill>
                  <a:schemeClr val="dk1"/>
                </a:solidFill>
              </a:rPr>
            </a:br>
            <a:endParaRPr sz="2050">
              <a:solidFill>
                <a:schemeClr val="dk1"/>
              </a:solidFill>
            </a:endParaRPr>
          </a:p>
          <a:p>
            <a:pPr indent="-329485" lvl="0" marL="457200" rtl="0" algn="l">
              <a:lnSpc>
                <a:spcPct val="115000"/>
              </a:lnSpc>
              <a:spcBef>
                <a:spcPts val="0"/>
              </a:spcBef>
              <a:spcAft>
                <a:spcPts val="0"/>
              </a:spcAft>
              <a:buSzPct val="100000"/>
              <a:buChar char="●"/>
            </a:pPr>
            <a:r>
              <a:rPr lang="es-AR" sz="2050">
                <a:solidFill>
                  <a:schemeClr val="dk1"/>
                </a:solidFill>
              </a:rPr>
              <a:t>Categóricas: </a:t>
            </a:r>
            <a:r>
              <a:rPr lang="es-AR" sz="2050">
                <a:solidFill>
                  <a:schemeClr val="dk1"/>
                </a:solidFill>
                <a:latin typeface="Roboto Mono"/>
                <a:ea typeface="Roboto Mono"/>
                <a:cs typeface="Roboto Mono"/>
                <a:sym typeface="Roboto Mono"/>
              </a:rPr>
              <a:t>region</a:t>
            </a:r>
            <a:r>
              <a:rPr lang="es-AR" sz="2050">
                <a:solidFill>
                  <a:schemeClr val="dk1"/>
                </a:solidFill>
              </a:rPr>
              <a:t>, </a:t>
            </a:r>
            <a:r>
              <a:rPr lang="es-AR" sz="2050">
                <a:solidFill>
                  <a:schemeClr val="dk1"/>
                </a:solidFill>
                <a:latin typeface="Roboto Mono"/>
                <a:ea typeface="Roboto Mono"/>
                <a:cs typeface="Roboto Mono"/>
                <a:sym typeface="Roboto Mono"/>
              </a:rPr>
              <a:t>city_neighborhood</a:t>
            </a:r>
            <a:r>
              <a:rPr lang="es-AR" sz="2050">
                <a:solidFill>
                  <a:schemeClr val="dk1"/>
                </a:solidFill>
              </a:rPr>
              <a:t>, </a:t>
            </a:r>
            <a:r>
              <a:rPr lang="es-AR" sz="2050">
                <a:solidFill>
                  <a:schemeClr val="dk1"/>
                </a:solidFill>
                <a:latin typeface="Roboto Mono"/>
                <a:ea typeface="Roboto Mono"/>
                <a:cs typeface="Roboto Mono"/>
                <a:sym typeface="Roboto Mono"/>
              </a:rPr>
              <a:t>property_type</a:t>
            </a:r>
            <a:r>
              <a:rPr lang="es-AR" sz="2050">
                <a:solidFill>
                  <a:schemeClr val="dk1"/>
                </a:solidFill>
              </a:rPr>
              <a:t>.</a:t>
            </a:r>
            <a:br>
              <a:rPr lang="es-AR" sz="2050">
                <a:solidFill>
                  <a:schemeClr val="dk1"/>
                </a:solidFill>
              </a:rPr>
            </a:br>
            <a:endParaRPr sz="2050">
              <a:solidFill>
                <a:schemeClr val="dk1"/>
              </a:solidFill>
            </a:endParaRPr>
          </a:p>
          <a:p>
            <a:pPr indent="0" lvl="0" marL="0" rtl="0" algn="l">
              <a:lnSpc>
                <a:spcPct val="115000"/>
              </a:lnSpc>
              <a:spcBef>
                <a:spcPts val="1200"/>
              </a:spcBef>
              <a:spcAft>
                <a:spcPts val="0"/>
              </a:spcAft>
              <a:buClr>
                <a:schemeClr val="dk1"/>
              </a:buClr>
              <a:buSzPct val="53658"/>
              <a:buFont typeface="Arial"/>
              <a:buNone/>
            </a:pPr>
            <a:r>
              <a:rPr b="1" lang="es-AR" sz="2050">
                <a:solidFill>
                  <a:schemeClr val="dk1"/>
                </a:solidFill>
              </a:rPr>
              <a:t>Preprocesamiento con </a:t>
            </a:r>
            <a:r>
              <a:rPr b="1" lang="es-AR" sz="2050">
                <a:solidFill>
                  <a:schemeClr val="dk1"/>
                </a:solidFill>
                <a:latin typeface="Roboto Mono"/>
                <a:ea typeface="Roboto Mono"/>
                <a:cs typeface="Roboto Mono"/>
                <a:sym typeface="Roboto Mono"/>
              </a:rPr>
              <a:t>ColumnTransformer</a:t>
            </a:r>
            <a:br>
              <a:rPr b="1" lang="es-AR" sz="2050">
                <a:solidFill>
                  <a:schemeClr val="dk1"/>
                </a:solidFill>
                <a:latin typeface="Roboto Mono"/>
                <a:ea typeface="Roboto Mono"/>
                <a:cs typeface="Roboto Mono"/>
                <a:sym typeface="Roboto Mono"/>
              </a:rPr>
            </a:br>
            <a:endParaRPr b="1" sz="2050">
              <a:solidFill>
                <a:schemeClr val="dk1"/>
              </a:solidFill>
              <a:latin typeface="Roboto Mono"/>
              <a:ea typeface="Roboto Mono"/>
              <a:cs typeface="Roboto Mono"/>
              <a:sym typeface="Roboto Mono"/>
            </a:endParaRPr>
          </a:p>
          <a:p>
            <a:pPr indent="-329485" lvl="0" marL="457200" rtl="0" algn="l">
              <a:lnSpc>
                <a:spcPct val="115000"/>
              </a:lnSpc>
              <a:spcBef>
                <a:spcPts val="1600"/>
              </a:spcBef>
              <a:spcAft>
                <a:spcPts val="0"/>
              </a:spcAft>
              <a:buSzPct val="100000"/>
              <a:buChar char="●"/>
            </a:pPr>
            <a:r>
              <a:rPr lang="es-AR" sz="2050">
                <a:solidFill>
                  <a:schemeClr val="dk1"/>
                </a:solidFill>
              </a:rPr>
              <a:t>Numéricas:</a:t>
            </a:r>
            <a:br>
              <a:rPr lang="es-AR" sz="2050">
                <a:solidFill>
                  <a:schemeClr val="dk1"/>
                </a:solidFill>
              </a:rPr>
            </a:br>
            <a:endParaRPr sz="2050">
              <a:solidFill>
                <a:schemeClr val="dk1"/>
              </a:solidFill>
            </a:endParaRPr>
          </a:p>
          <a:p>
            <a:pPr indent="-329485" lvl="1" marL="914400" rtl="0" algn="l">
              <a:lnSpc>
                <a:spcPct val="115000"/>
              </a:lnSpc>
              <a:spcBef>
                <a:spcPts val="0"/>
              </a:spcBef>
              <a:spcAft>
                <a:spcPts val="0"/>
              </a:spcAft>
              <a:buSzPct val="100000"/>
              <a:buChar char="○"/>
            </a:pPr>
            <a:r>
              <a:rPr lang="es-AR" sz="2050">
                <a:solidFill>
                  <a:schemeClr val="dk1"/>
                </a:solidFill>
                <a:latin typeface="Roboto Mono"/>
                <a:ea typeface="Roboto Mono"/>
                <a:cs typeface="Roboto Mono"/>
                <a:sym typeface="Roboto Mono"/>
              </a:rPr>
              <a:t>SimpleImputer(median)</a:t>
            </a:r>
            <a:br>
              <a:rPr lang="es-AR" sz="2050">
                <a:solidFill>
                  <a:schemeClr val="dk1"/>
                </a:solidFill>
                <a:latin typeface="Roboto Mono"/>
                <a:ea typeface="Roboto Mono"/>
                <a:cs typeface="Roboto Mono"/>
                <a:sym typeface="Roboto Mono"/>
              </a:rPr>
            </a:br>
            <a:endParaRPr sz="2050">
              <a:solidFill>
                <a:schemeClr val="dk1"/>
              </a:solidFill>
              <a:latin typeface="Roboto Mono"/>
              <a:ea typeface="Roboto Mono"/>
              <a:cs typeface="Roboto Mono"/>
              <a:sym typeface="Roboto Mono"/>
            </a:endParaRPr>
          </a:p>
          <a:p>
            <a:pPr indent="-329485" lvl="1" marL="914400" rtl="0" algn="l">
              <a:lnSpc>
                <a:spcPct val="115000"/>
              </a:lnSpc>
              <a:spcBef>
                <a:spcPts val="0"/>
              </a:spcBef>
              <a:spcAft>
                <a:spcPts val="0"/>
              </a:spcAft>
              <a:buSzPct val="100000"/>
              <a:buChar char="○"/>
            </a:pPr>
            <a:r>
              <a:rPr lang="es-AR" sz="2050">
                <a:solidFill>
                  <a:schemeClr val="dk1"/>
                </a:solidFill>
                <a:latin typeface="Roboto Mono"/>
                <a:ea typeface="Roboto Mono"/>
                <a:cs typeface="Roboto Mono"/>
                <a:sym typeface="Roboto Mono"/>
              </a:rPr>
              <a:t>StandardScaler</a:t>
            </a:r>
            <a:br>
              <a:rPr lang="es-AR" sz="2050">
                <a:solidFill>
                  <a:schemeClr val="dk1"/>
                </a:solidFill>
                <a:latin typeface="Roboto Mono"/>
                <a:ea typeface="Roboto Mono"/>
                <a:cs typeface="Roboto Mono"/>
                <a:sym typeface="Roboto Mono"/>
              </a:rPr>
            </a:br>
            <a:endParaRPr sz="2050">
              <a:solidFill>
                <a:schemeClr val="dk1"/>
              </a:solidFill>
              <a:latin typeface="Roboto Mono"/>
              <a:ea typeface="Roboto Mono"/>
              <a:cs typeface="Roboto Mono"/>
              <a:sym typeface="Roboto Mono"/>
            </a:endParaRPr>
          </a:p>
          <a:p>
            <a:pPr indent="-329485" lvl="0" marL="457200" rtl="0" algn="l">
              <a:lnSpc>
                <a:spcPct val="115000"/>
              </a:lnSpc>
              <a:spcBef>
                <a:spcPts val="0"/>
              </a:spcBef>
              <a:spcAft>
                <a:spcPts val="0"/>
              </a:spcAft>
              <a:buSzPct val="100000"/>
              <a:buChar char="●"/>
            </a:pPr>
            <a:r>
              <a:rPr lang="es-AR" sz="2050">
                <a:solidFill>
                  <a:schemeClr val="dk1"/>
                </a:solidFill>
              </a:rPr>
              <a:t>Categóricas:</a:t>
            </a:r>
            <a:br>
              <a:rPr lang="es-AR" sz="2050">
                <a:solidFill>
                  <a:schemeClr val="dk1"/>
                </a:solidFill>
              </a:rPr>
            </a:br>
            <a:endParaRPr sz="2050">
              <a:solidFill>
                <a:schemeClr val="dk1"/>
              </a:solidFill>
            </a:endParaRPr>
          </a:p>
          <a:p>
            <a:pPr indent="-329485" lvl="1" marL="914400" rtl="0" algn="l">
              <a:lnSpc>
                <a:spcPct val="115000"/>
              </a:lnSpc>
              <a:spcBef>
                <a:spcPts val="0"/>
              </a:spcBef>
              <a:spcAft>
                <a:spcPts val="0"/>
              </a:spcAft>
              <a:buSzPct val="100000"/>
              <a:buChar char="○"/>
            </a:pPr>
            <a:r>
              <a:rPr lang="es-AR" sz="2050">
                <a:solidFill>
                  <a:schemeClr val="dk1"/>
                </a:solidFill>
                <a:latin typeface="Roboto Mono"/>
                <a:ea typeface="Roboto Mono"/>
                <a:cs typeface="Roboto Mono"/>
                <a:sym typeface="Roboto Mono"/>
              </a:rPr>
              <a:t>SimpleImputer(most_frequent)</a:t>
            </a:r>
            <a:br>
              <a:rPr lang="es-AR" sz="2050">
                <a:solidFill>
                  <a:schemeClr val="dk1"/>
                </a:solidFill>
                <a:latin typeface="Roboto Mono"/>
                <a:ea typeface="Roboto Mono"/>
                <a:cs typeface="Roboto Mono"/>
                <a:sym typeface="Roboto Mono"/>
              </a:rPr>
            </a:br>
            <a:endParaRPr sz="2050">
              <a:solidFill>
                <a:schemeClr val="dk1"/>
              </a:solidFill>
              <a:latin typeface="Roboto Mono"/>
              <a:ea typeface="Roboto Mono"/>
              <a:cs typeface="Roboto Mono"/>
              <a:sym typeface="Roboto Mono"/>
            </a:endParaRPr>
          </a:p>
          <a:p>
            <a:pPr indent="-329485" lvl="1" marL="914400" rtl="0" algn="l">
              <a:lnSpc>
                <a:spcPct val="115000"/>
              </a:lnSpc>
              <a:spcBef>
                <a:spcPts val="0"/>
              </a:spcBef>
              <a:spcAft>
                <a:spcPts val="0"/>
              </a:spcAft>
              <a:buSzPct val="100000"/>
              <a:buChar char="○"/>
            </a:pPr>
            <a:r>
              <a:rPr lang="es-AR" sz="2050">
                <a:solidFill>
                  <a:schemeClr val="dk1"/>
                </a:solidFill>
                <a:latin typeface="Roboto Mono"/>
                <a:ea typeface="Roboto Mono"/>
                <a:cs typeface="Roboto Mono"/>
                <a:sym typeface="Roboto Mono"/>
              </a:rPr>
              <a:t>OneHotEncoder(handle_unknown="ignore")</a:t>
            </a:r>
            <a:br>
              <a:rPr lang="es-AR" sz="2050">
                <a:solidFill>
                  <a:schemeClr val="dk1"/>
                </a:solidFill>
                <a:latin typeface="Roboto Mono"/>
                <a:ea typeface="Roboto Mono"/>
                <a:cs typeface="Roboto Mono"/>
                <a:sym typeface="Roboto Mono"/>
              </a:rPr>
            </a:br>
            <a:endParaRPr sz="2050">
              <a:solidFill>
                <a:schemeClr val="dk1"/>
              </a:solidFill>
            </a:endParaRPr>
          </a:p>
          <a:p>
            <a:pPr indent="0" lvl="0" marL="0" rtl="0" algn="l">
              <a:spcBef>
                <a:spcPts val="1200"/>
              </a:spcBef>
              <a:spcAft>
                <a:spcPts val="1600"/>
              </a:spcAft>
              <a:buNone/>
            </a:pPr>
            <a:r>
              <a:t/>
            </a:r>
            <a:endParaRPr/>
          </a:p>
        </p:txBody>
      </p:sp>
      <p:pic>
        <p:nvPicPr>
          <p:cNvPr id="136" name="Google Shape;136;g3a3275c2ee3_0_37"/>
          <p:cNvPicPr preferRelativeResize="0"/>
          <p:nvPr/>
        </p:nvPicPr>
        <p:blipFill>
          <a:blip r:embed="rId3">
            <a:alphaModFix/>
          </a:blip>
          <a:stretch>
            <a:fillRect/>
          </a:stretch>
        </p:blipFill>
        <p:spPr>
          <a:xfrm>
            <a:off x="7628453" y="2602575"/>
            <a:ext cx="3629476" cy="4068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3a3275c2ee3_0_49"/>
          <p:cNvSpPr txBox="1"/>
          <p:nvPr>
            <p:ph type="title"/>
          </p:nvPr>
        </p:nvSpPr>
        <p:spPr>
          <a:xfrm>
            <a:off x="5610400" y="86075"/>
            <a:ext cx="4653600" cy="10530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s-AR" sz="2400">
                <a:latin typeface="Arial"/>
                <a:ea typeface="Arial"/>
                <a:cs typeface="Arial"/>
                <a:sym typeface="Arial"/>
              </a:rPr>
              <a:t>Entrenamiento del modelo</a:t>
            </a:r>
            <a:endParaRPr sz="2400"/>
          </a:p>
        </p:txBody>
      </p:sp>
      <p:sp>
        <p:nvSpPr>
          <p:cNvPr id="142" name="Google Shape;142;g3a3275c2ee3_0_49"/>
          <p:cNvSpPr txBox="1"/>
          <p:nvPr>
            <p:ph idx="1" type="body"/>
          </p:nvPr>
        </p:nvSpPr>
        <p:spPr>
          <a:xfrm>
            <a:off x="4533725" y="1020900"/>
            <a:ext cx="7076100" cy="55323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t/>
            </a:r>
            <a:endParaRPr b="1" sz="1600">
              <a:solidFill>
                <a:schemeClr val="dk1"/>
              </a:solidFill>
            </a:endParaRPr>
          </a:p>
          <a:p>
            <a:pPr indent="-330200" lvl="0" marL="457200" rtl="0" algn="l">
              <a:lnSpc>
                <a:spcPct val="115000"/>
              </a:lnSpc>
              <a:spcBef>
                <a:spcPts val="1200"/>
              </a:spcBef>
              <a:spcAft>
                <a:spcPts val="0"/>
              </a:spcAft>
              <a:buSzPts val="1600"/>
              <a:buChar char="●"/>
            </a:pPr>
            <a:r>
              <a:rPr lang="es-AR" sz="1600">
                <a:solidFill>
                  <a:schemeClr val="dk1"/>
                </a:solidFill>
                <a:latin typeface="Roboto Mono"/>
                <a:ea typeface="Roboto Mono"/>
                <a:cs typeface="Roboto Mono"/>
                <a:sym typeface="Roboto Mono"/>
              </a:rPr>
              <a:t>train test split</a:t>
            </a:r>
            <a:r>
              <a:rPr lang="es-AR" sz="1600">
                <a:solidFill>
                  <a:schemeClr val="dk1"/>
                </a:solidFill>
              </a:rPr>
              <a:t> (80% train / 20% test, </a:t>
            </a:r>
            <a:r>
              <a:rPr lang="es-AR" sz="1600">
                <a:solidFill>
                  <a:schemeClr val="dk1"/>
                </a:solidFill>
                <a:latin typeface="Roboto Mono"/>
                <a:ea typeface="Roboto Mono"/>
                <a:cs typeface="Roboto Mono"/>
                <a:sym typeface="Roboto Mono"/>
              </a:rPr>
              <a:t>random_state=42</a:t>
            </a:r>
            <a:r>
              <a:rPr lang="es-AR" sz="1600">
                <a:solidFill>
                  <a:schemeClr val="dk1"/>
                </a:solidFill>
              </a:rPr>
              <a:t>).</a:t>
            </a:r>
            <a:br>
              <a:rPr lang="es-AR" sz="1600">
                <a:solidFill>
                  <a:schemeClr val="dk1"/>
                </a:solidFill>
              </a:rPr>
            </a:br>
            <a:endParaRPr sz="1600">
              <a:solidFill>
                <a:schemeClr val="dk1"/>
              </a:solidFill>
            </a:endParaRPr>
          </a:p>
          <a:p>
            <a:pPr indent="-330200" lvl="0" marL="457200" rtl="0" algn="l">
              <a:lnSpc>
                <a:spcPct val="115000"/>
              </a:lnSpc>
              <a:spcBef>
                <a:spcPts val="0"/>
              </a:spcBef>
              <a:spcAft>
                <a:spcPts val="0"/>
              </a:spcAft>
              <a:buSzPts val="1600"/>
              <a:buChar char="●"/>
            </a:pPr>
            <a:r>
              <a:rPr lang="es-AR" sz="1600">
                <a:solidFill>
                  <a:schemeClr val="dk1"/>
                </a:solidFill>
              </a:rPr>
              <a:t>Pipeline completo:</a:t>
            </a:r>
            <a:br>
              <a:rPr lang="es-AR" sz="1600">
                <a:solidFill>
                  <a:schemeClr val="dk1"/>
                </a:solidFill>
              </a:rPr>
            </a:br>
            <a:endParaRPr sz="1600">
              <a:solidFill>
                <a:schemeClr val="dk1"/>
              </a:solidFill>
            </a:endParaRPr>
          </a:p>
          <a:p>
            <a:pPr indent="-330200" lvl="1" marL="914400" rtl="0" algn="l">
              <a:lnSpc>
                <a:spcPct val="115000"/>
              </a:lnSpc>
              <a:spcBef>
                <a:spcPts val="0"/>
              </a:spcBef>
              <a:spcAft>
                <a:spcPts val="0"/>
              </a:spcAft>
              <a:buSzPts val="1600"/>
              <a:buChar char="○"/>
            </a:pPr>
            <a:r>
              <a:rPr lang="es-AR" sz="1600">
                <a:solidFill>
                  <a:schemeClr val="dk1"/>
                </a:solidFill>
                <a:latin typeface="Roboto Mono"/>
                <a:ea typeface="Roboto Mono"/>
                <a:cs typeface="Roboto Mono"/>
                <a:sym typeface="Roboto Mono"/>
              </a:rPr>
              <a:t>preprocessor</a:t>
            </a:r>
            <a:r>
              <a:rPr lang="es-AR" sz="1600">
                <a:solidFill>
                  <a:schemeClr val="dk1"/>
                </a:solidFill>
              </a:rPr>
              <a:t> → </a:t>
            </a:r>
            <a:r>
              <a:rPr lang="es-AR" sz="1600">
                <a:solidFill>
                  <a:schemeClr val="dk1"/>
                </a:solidFill>
                <a:latin typeface="Roboto Mono"/>
                <a:ea typeface="Roboto Mono"/>
                <a:cs typeface="Roboto Mono"/>
                <a:sym typeface="Roboto Mono"/>
              </a:rPr>
              <a:t>RandomForestRegressor</a:t>
            </a:r>
            <a:br>
              <a:rPr lang="es-AR" sz="1600">
                <a:solidFill>
                  <a:schemeClr val="dk1"/>
                </a:solidFill>
                <a:latin typeface="Roboto Mono"/>
                <a:ea typeface="Roboto Mono"/>
                <a:cs typeface="Roboto Mono"/>
                <a:sym typeface="Roboto Mono"/>
              </a:rPr>
            </a:br>
            <a:endParaRPr sz="16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SzPts val="1600"/>
              <a:buChar char="●"/>
            </a:pPr>
            <a:r>
              <a:rPr lang="es-AR" sz="1600">
                <a:solidFill>
                  <a:schemeClr val="dk1"/>
                </a:solidFill>
              </a:rPr>
              <a:t>Se entrena con </a:t>
            </a:r>
            <a:r>
              <a:rPr lang="es-AR" sz="1600">
                <a:solidFill>
                  <a:schemeClr val="dk1"/>
                </a:solidFill>
                <a:latin typeface="Roboto Mono"/>
                <a:ea typeface="Roboto Mono"/>
                <a:cs typeface="Roboto Mono"/>
                <a:sym typeface="Roboto Mono"/>
              </a:rPr>
              <a:t>pipeline.fit(X_train, y_train)</a:t>
            </a:r>
            <a:r>
              <a:rPr lang="es-AR" sz="1600">
                <a:solidFill>
                  <a:schemeClr val="dk1"/>
                </a:solidFill>
              </a:rPr>
              <a:t>.</a:t>
            </a:r>
            <a:br>
              <a:rPr lang="es-AR" sz="1600">
                <a:solidFill>
                  <a:schemeClr val="dk1"/>
                </a:solidFill>
              </a:rPr>
            </a:br>
            <a:endParaRPr sz="16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s-AR" sz="1600">
                <a:solidFill>
                  <a:schemeClr val="dk1"/>
                </a:solidFill>
              </a:rPr>
              <a:t>Ejecución</a:t>
            </a:r>
            <a:endParaRPr b="1" sz="1600">
              <a:solidFill>
                <a:schemeClr val="dk1"/>
              </a:solidFill>
            </a:endParaRPr>
          </a:p>
          <a:p>
            <a:pPr indent="-330200" lvl="0" marL="457200" rtl="0" algn="l">
              <a:lnSpc>
                <a:spcPct val="115000"/>
              </a:lnSpc>
              <a:spcBef>
                <a:spcPts val="1600"/>
              </a:spcBef>
              <a:spcAft>
                <a:spcPts val="0"/>
              </a:spcAft>
              <a:buSzPts val="1600"/>
              <a:buChar char="●"/>
            </a:pPr>
            <a:r>
              <a:rPr lang="es-AR" sz="1600">
                <a:solidFill>
                  <a:schemeClr val="dk1"/>
                </a:solidFill>
              </a:rPr>
              <a:t>Predicciones: </a:t>
            </a:r>
            <a:r>
              <a:rPr lang="es-AR" sz="1600">
                <a:solidFill>
                  <a:schemeClr val="dk1"/>
                </a:solidFill>
                <a:latin typeface="Roboto Mono"/>
                <a:ea typeface="Roboto Mono"/>
                <a:cs typeface="Roboto Mono"/>
                <a:sym typeface="Roboto Mono"/>
              </a:rPr>
              <a:t>y_pred = pipeline.predict(X_test)</a:t>
            </a:r>
            <a:br>
              <a:rPr lang="es-AR" sz="1600">
                <a:solidFill>
                  <a:schemeClr val="dk1"/>
                </a:solidFill>
                <a:latin typeface="Roboto Mono"/>
                <a:ea typeface="Roboto Mono"/>
                <a:cs typeface="Roboto Mono"/>
                <a:sym typeface="Roboto Mono"/>
              </a:rPr>
            </a:br>
            <a:endParaRPr sz="16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SzPts val="1600"/>
              <a:buChar char="●"/>
            </a:pPr>
            <a:r>
              <a:rPr lang="es-AR" sz="1600">
                <a:solidFill>
                  <a:schemeClr val="dk1"/>
                </a:solidFill>
              </a:rPr>
              <a:t>Cálculo de métricas:</a:t>
            </a:r>
            <a:br>
              <a:rPr lang="es-AR" sz="1600">
                <a:solidFill>
                  <a:schemeClr val="dk1"/>
                </a:solidFill>
              </a:rPr>
            </a:br>
            <a:endParaRPr sz="1600">
              <a:solidFill>
                <a:schemeClr val="dk1"/>
              </a:solidFill>
            </a:endParaRPr>
          </a:p>
          <a:p>
            <a:pPr indent="-330200" lvl="1" marL="914400" rtl="0" algn="l">
              <a:lnSpc>
                <a:spcPct val="115000"/>
              </a:lnSpc>
              <a:spcBef>
                <a:spcPts val="0"/>
              </a:spcBef>
              <a:spcAft>
                <a:spcPts val="0"/>
              </a:spcAft>
              <a:buSzPts val="1600"/>
              <a:buChar char="○"/>
            </a:pPr>
            <a:r>
              <a:rPr lang="es-AR" sz="1600">
                <a:solidFill>
                  <a:schemeClr val="dk1"/>
                </a:solidFill>
                <a:latin typeface="Roboto Mono"/>
                <a:ea typeface="Roboto Mono"/>
                <a:cs typeface="Roboto Mono"/>
                <a:sym typeface="Roboto Mono"/>
              </a:rPr>
              <a:t>MAE</a:t>
            </a:r>
            <a:r>
              <a:rPr lang="es-AR" sz="1600">
                <a:solidFill>
                  <a:schemeClr val="dk1"/>
                </a:solidFill>
              </a:rPr>
              <a:t>, </a:t>
            </a:r>
            <a:r>
              <a:rPr lang="es-AR" sz="1600">
                <a:solidFill>
                  <a:schemeClr val="dk1"/>
                </a:solidFill>
                <a:latin typeface="Roboto Mono"/>
                <a:ea typeface="Roboto Mono"/>
                <a:cs typeface="Roboto Mono"/>
                <a:sym typeface="Roboto Mono"/>
              </a:rPr>
              <a:t>RMSE</a:t>
            </a:r>
            <a:r>
              <a:rPr lang="es-AR" sz="1600">
                <a:solidFill>
                  <a:schemeClr val="dk1"/>
                </a:solidFill>
              </a:rPr>
              <a:t>, </a:t>
            </a:r>
            <a:r>
              <a:rPr lang="es-AR" sz="1600">
                <a:solidFill>
                  <a:schemeClr val="dk1"/>
                </a:solidFill>
                <a:latin typeface="Roboto Mono"/>
                <a:ea typeface="Roboto Mono"/>
                <a:cs typeface="Roboto Mono"/>
                <a:sym typeface="Roboto Mono"/>
              </a:rPr>
              <a:t>R²</a:t>
            </a:r>
            <a:br>
              <a:rPr lang="es-AR" sz="1600">
                <a:solidFill>
                  <a:schemeClr val="dk1"/>
                </a:solidFill>
                <a:latin typeface="Roboto Mono"/>
                <a:ea typeface="Roboto Mono"/>
                <a:cs typeface="Roboto Mono"/>
                <a:sym typeface="Roboto Mono"/>
              </a:rPr>
            </a:br>
            <a:endParaRPr sz="16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SzPts val="1600"/>
              <a:buChar char="●"/>
            </a:pPr>
            <a:r>
              <a:rPr lang="es-AR" sz="1600">
                <a:solidFill>
                  <a:schemeClr val="dk1"/>
                </a:solidFill>
              </a:rPr>
              <a:t>Los valores finales se guardan en MongoDB (colección de resultados).</a:t>
            </a:r>
            <a:endParaRPr sz="3300">
              <a:solidFill>
                <a:schemeClr val="dk1"/>
              </a:solidFill>
            </a:endParaRPr>
          </a:p>
        </p:txBody>
      </p:sp>
      <p:pic>
        <p:nvPicPr>
          <p:cNvPr id="143" name="Google Shape;143;g3a3275c2ee3_0_49"/>
          <p:cNvPicPr preferRelativeResize="0"/>
          <p:nvPr/>
        </p:nvPicPr>
        <p:blipFill>
          <a:blip r:embed="rId3">
            <a:alphaModFix/>
          </a:blip>
          <a:stretch>
            <a:fillRect/>
          </a:stretch>
        </p:blipFill>
        <p:spPr>
          <a:xfrm>
            <a:off x="0" y="1139062"/>
            <a:ext cx="3957966" cy="5414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4"/>
          <p:cNvSpPr/>
          <p:nvPr/>
        </p:nvSpPr>
        <p:spPr>
          <a:xfrm>
            <a:off x="6435768" y="1511664"/>
            <a:ext cx="3980700" cy="2308200"/>
          </a:xfrm>
          <a:prstGeom prst="roundRect">
            <a:avLst>
              <a:gd fmla="val 16667" name="adj"/>
            </a:avLst>
          </a:prstGeom>
          <a:noFill/>
          <a:ln cap="flat" cmpd="sng" w="38100">
            <a:solidFill>
              <a:srgbClr val="3A7D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49" name="Google Shape;149;p4"/>
          <p:cNvSpPr txBox="1"/>
          <p:nvPr/>
        </p:nvSpPr>
        <p:spPr>
          <a:xfrm>
            <a:off x="203200" y="134394"/>
            <a:ext cx="46872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AR" sz="3200">
                <a:solidFill>
                  <a:schemeClr val="dk1"/>
                </a:solidFill>
                <a:latin typeface="Arial"/>
                <a:ea typeface="Arial"/>
                <a:cs typeface="Arial"/>
                <a:sym typeface="Arial"/>
              </a:rPr>
              <a:t>Metodología y Modelos</a:t>
            </a:r>
            <a:endParaRPr sz="1800">
              <a:solidFill>
                <a:schemeClr val="dk1"/>
              </a:solidFill>
              <a:latin typeface="Arial"/>
              <a:ea typeface="Arial"/>
              <a:cs typeface="Arial"/>
              <a:sym typeface="Arial"/>
            </a:endParaRPr>
          </a:p>
        </p:txBody>
      </p:sp>
      <p:cxnSp>
        <p:nvCxnSpPr>
          <p:cNvPr id="150" name="Google Shape;150;p4"/>
          <p:cNvCxnSpPr/>
          <p:nvPr/>
        </p:nvCxnSpPr>
        <p:spPr>
          <a:xfrm>
            <a:off x="91440" y="731526"/>
            <a:ext cx="11267440" cy="0"/>
          </a:xfrm>
          <a:prstGeom prst="straightConnector1">
            <a:avLst/>
          </a:prstGeom>
          <a:noFill/>
          <a:ln cap="flat" cmpd="sng" w="28575">
            <a:solidFill>
              <a:schemeClr val="lt1"/>
            </a:solidFill>
            <a:prstDash val="solid"/>
            <a:miter lim="800000"/>
            <a:headEnd len="sm" w="sm" type="none"/>
            <a:tailEnd len="sm" w="sm" type="none"/>
          </a:ln>
        </p:spPr>
      </p:cxnSp>
      <p:sp>
        <p:nvSpPr>
          <p:cNvPr id="151" name="Google Shape;151;p4"/>
          <p:cNvSpPr txBox="1"/>
          <p:nvPr/>
        </p:nvSpPr>
        <p:spPr>
          <a:xfrm>
            <a:off x="1877175" y="1606600"/>
            <a:ext cx="3858600" cy="2616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2000">
                <a:solidFill>
                  <a:schemeClr val="dk1"/>
                </a:solidFill>
                <a:latin typeface="Arial"/>
                <a:ea typeface="Arial"/>
                <a:cs typeface="Arial"/>
                <a:sym typeface="Arial"/>
              </a:rPr>
              <a:t>Random Forest Regressor</a:t>
            </a:r>
            <a:endParaRPr>
              <a:solidFill>
                <a:schemeClr val="dk1"/>
              </a:solidFil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s-AR" sz="1800">
                <a:solidFill>
                  <a:schemeClr val="dk1"/>
                </a:solidFill>
                <a:latin typeface="Arial"/>
                <a:ea typeface="Arial"/>
                <a:cs typeface="Arial"/>
                <a:sym typeface="Arial"/>
              </a:rPr>
              <a:t>✓ Ensamble de árboles de decisión</a:t>
            </a:r>
            <a:endParaRPr>
              <a:solidFill>
                <a:schemeClr val="dk1"/>
              </a:solidFill>
            </a:endParaRPr>
          </a:p>
          <a:p>
            <a:pPr indent="0" lvl="0" marL="0" marR="0" rtl="0" algn="l">
              <a:spcBef>
                <a:spcPts val="0"/>
              </a:spcBef>
              <a:spcAft>
                <a:spcPts val="0"/>
              </a:spcAft>
              <a:buNone/>
            </a:pPr>
            <a:r>
              <a:rPr b="1" lang="es-AR" sz="1800">
                <a:solidFill>
                  <a:schemeClr val="dk1"/>
                </a:solidFill>
                <a:latin typeface="Arial"/>
                <a:ea typeface="Arial"/>
                <a:cs typeface="Arial"/>
                <a:sym typeface="Arial"/>
              </a:rPr>
              <a:t>✓ Robusto ante outliers</a:t>
            </a:r>
            <a:endParaRPr>
              <a:solidFill>
                <a:schemeClr val="dk1"/>
              </a:solidFill>
            </a:endParaRPr>
          </a:p>
          <a:p>
            <a:pPr indent="0" lvl="0" marL="0" marR="0" rtl="0" algn="l">
              <a:spcBef>
                <a:spcPts val="0"/>
              </a:spcBef>
              <a:spcAft>
                <a:spcPts val="0"/>
              </a:spcAft>
              <a:buNone/>
            </a:pPr>
            <a:r>
              <a:rPr b="1" lang="es-AR" sz="1800">
                <a:solidFill>
                  <a:schemeClr val="dk1"/>
                </a:solidFill>
                <a:latin typeface="Arial"/>
                <a:ea typeface="Arial"/>
                <a:cs typeface="Arial"/>
                <a:sym typeface="Arial"/>
              </a:rPr>
              <a:t>✓ MAE:    ~26,000 USD</a:t>
            </a:r>
            <a:br>
              <a:rPr b="1" lang="es-AR" sz="1800">
                <a:solidFill>
                  <a:schemeClr val="dk1"/>
                </a:solidFill>
                <a:latin typeface="Arial"/>
                <a:ea typeface="Arial"/>
                <a:cs typeface="Arial"/>
                <a:sym typeface="Arial"/>
              </a:rPr>
            </a:br>
            <a:r>
              <a:rPr b="1" lang="es-AR" sz="1800">
                <a:solidFill>
                  <a:schemeClr val="dk1"/>
                </a:solidFill>
                <a:latin typeface="Arial"/>
                <a:ea typeface="Arial"/>
                <a:cs typeface="Arial"/>
                <a:sym typeface="Arial"/>
              </a:rPr>
              <a:t>✓ RMSE: ~53,000 USD</a:t>
            </a:r>
            <a:endParaRPr>
              <a:solidFill>
                <a:schemeClr val="dk1"/>
              </a:solidFil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2" name="Google Shape;152;p4"/>
          <p:cNvSpPr/>
          <p:nvPr/>
        </p:nvSpPr>
        <p:spPr>
          <a:xfrm>
            <a:off x="1650643" y="1481877"/>
            <a:ext cx="3980700" cy="2308200"/>
          </a:xfrm>
          <a:prstGeom prst="roundRect">
            <a:avLst>
              <a:gd fmla="val 16667" name="adj"/>
            </a:avLst>
          </a:prstGeom>
          <a:noFill/>
          <a:ln cap="flat" cmpd="sng" w="38100">
            <a:solidFill>
              <a:srgbClr val="3A7D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 name="Google Shape;153;p4"/>
          <p:cNvSpPr txBox="1"/>
          <p:nvPr/>
        </p:nvSpPr>
        <p:spPr>
          <a:xfrm>
            <a:off x="6781000" y="1667401"/>
            <a:ext cx="3491100" cy="237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2000">
                <a:solidFill>
                  <a:schemeClr val="dk1"/>
                </a:solidFill>
                <a:latin typeface="Arial"/>
                <a:ea typeface="Arial"/>
                <a:cs typeface="Arial"/>
                <a:sym typeface="Arial"/>
              </a:rPr>
              <a:t>Gradient Boosting Regressor</a:t>
            </a:r>
            <a:endParaRPr>
              <a:solidFill>
                <a:schemeClr val="dk1"/>
              </a:solidFill>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s-AR" sz="1800">
                <a:solidFill>
                  <a:schemeClr val="dk1"/>
                </a:solidFill>
                <a:latin typeface="Arial"/>
                <a:ea typeface="Arial"/>
                <a:cs typeface="Arial"/>
                <a:sym typeface="Arial"/>
              </a:rPr>
              <a:t>✓ Optimización secuencial</a:t>
            </a:r>
            <a:endParaRPr>
              <a:solidFill>
                <a:schemeClr val="dk1"/>
              </a:solidFill>
            </a:endParaRPr>
          </a:p>
          <a:p>
            <a:pPr indent="0" lvl="0" marL="0" marR="0" rtl="0" algn="l">
              <a:spcBef>
                <a:spcPts val="0"/>
              </a:spcBef>
              <a:spcAft>
                <a:spcPts val="0"/>
              </a:spcAft>
              <a:buNone/>
            </a:pPr>
            <a:r>
              <a:rPr b="1" lang="es-AR" sz="1800">
                <a:solidFill>
                  <a:schemeClr val="dk1"/>
                </a:solidFill>
                <a:latin typeface="Arial"/>
                <a:ea typeface="Arial"/>
                <a:cs typeface="Arial"/>
                <a:sym typeface="Arial"/>
              </a:rPr>
              <a:t>✓ Alta precisión</a:t>
            </a:r>
            <a:endParaRPr>
              <a:solidFill>
                <a:schemeClr val="dk1"/>
              </a:solidFill>
            </a:endParaRPr>
          </a:p>
          <a:p>
            <a:pPr indent="0" lvl="0" marL="0" marR="0" rtl="0" algn="l">
              <a:spcBef>
                <a:spcPts val="0"/>
              </a:spcBef>
              <a:spcAft>
                <a:spcPts val="0"/>
              </a:spcAft>
              <a:buNone/>
            </a:pPr>
            <a:r>
              <a:rPr b="1" lang="es-AR" sz="1800">
                <a:solidFill>
                  <a:schemeClr val="dk1"/>
                </a:solidFill>
                <a:latin typeface="Arial"/>
                <a:ea typeface="Arial"/>
                <a:cs typeface="Arial"/>
                <a:sym typeface="Arial"/>
              </a:rPr>
              <a:t>✓ MAE:    ~45,000 USD</a:t>
            </a:r>
            <a:endParaRPr>
              <a:solidFill>
                <a:schemeClr val="dk1"/>
              </a:solidFill>
            </a:endParaRPr>
          </a:p>
          <a:p>
            <a:pPr indent="0" lvl="0" marL="0" marR="0" rtl="0" algn="l">
              <a:spcBef>
                <a:spcPts val="0"/>
              </a:spcBef>
              <a:spcAft>
                <a:spcPts val="0"/>
              </a:spcAft>
              <a:buNone/>
            </a:pPr>
            <a:r>
              <a:rPr b="1" lang="es-AR" sz="1800">
                <a:solidFill>
                  <a:schemeClr val="dk1"/>
                </a:solidFill>
                <a:latin typeface="Arial"/>
                <a:ea typeface="Arial"/>
                <a:cs typeface="Arial"/>
                <a:sym typeface="Arial"/>
              </a:rPr>
              <a:t>✓ RMSE: ~53,000 USD</a:t>
            </a:r>
            <a:endParaRPr b="1"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4" name="Google Shape;154;p4"/>
          <p:cNvSpPr txBox="1"/>
          <p:nvPr/>
        </p:nvSpPr>
        <p:spPr>
          <a:xfrm>
            <a:off x="1378074" y="4600024"/>
            <a:ext cx="8379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1800">
                <a:solidFill>
                  <a:schemeClr val="dk1"/>
                </a:solidFill>
                <a:latin typeface="Arial"/>
                <a:ea typeface="Arial"/>
                <a:cs typeface="Arial"/>
                <a:sym typeface="Arial"/>
              </a:rPr>
              <a:t>Comparación de modelos (MAE, RMSE, R²):</a:t>
            </a:r>
            <a:r>
              <a:rPr lang="es-AR" sz="1800">
                <a:solidFill>
                  <a:schemeClr val="dk1"/>
                </a:solidFill>
                <a:latin typeface="Arial"/>
                <a:ea typeface="Arial"/>
                <a:cs typeface="Arial"/>
                <a:sym typeface="Arial"/>
              </a:rPr>
              <a:t>                                                       </a:t>
            </a:r>
            <a:endParaRPr>
              <a:solidFill>
                <a:schemeClr val="dk1"/>
              </a:solidFill>
            </a:endParaRPr>
          </a:p>
        </p:txBody>
      </p:sp>
      <p:graphicFrame>
        <p:nvGraphicFramePr>
          <p:cNvPr id="155" name="Google Shape;155;p4"/>
          <p:cNvGraphicFramePr/>
          <p:nvPr/>
        </p:nvGraphicFramePr>
        <p:xfrm>
          <a:off x="1378068" y="5233123"/>
          <a:ext cx="3000000" cy="3000000"/>
        </p:xfrm>
        <a:graphic>
          <a:graphicData uri="http://schemas.openxmlformats.org/drawingml/2006/table">
            <a:tbl>
              <a:tblPr bandRow="1" firstCol="1" firstRow="1">
                <a:noFill/>
                <a:tableStyleId>{9BB32B8E-46EF-420E-8069-B0A6CA9A549B}</a:tableStyleId>
              </a:tblPr>
              <a:tblGrid>
                <a:gridCol w="2954350"/>
                <a:gridCol w="1754700"/>
                <a:gridCol w="1767175"/>
                <a:gridCol w="1500350"/>
              </a:tblGrid>
              <a:tr h="296025">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solidFill>
                            <a:schemeClr val="dk1"/>
                          </a:solidFill>
                        </a:rPr>
                        <a:t>Modelo</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solidFill>
                            <a:schemeClr val="dk1"/>
                          </a:solidFill>
                        </a:rPr>
                        <a:t>MAE</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solidFill>
                            <a:schemeClr val="dk1"/>
                          </a:solidFill>
                        </a:rPr>
                        <a:t>RMSE</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solidFill>
                            <a:schemeClr val="dk1"/>
                          </a:solidFill>
                          <a:latin typeface="Arial"/>
                          <a:ea typeface="Arial"/>
                          <a:cs typeface="Arial"/>
                          <a:sym typeface="Arial"/>
                        </a:rPr>
                        <a:t>R2</a:t>
                      </a:r>
                      <a:endParaRPr>
                        <a:solidFill>
                          <a:schemeClr val="dk1"/>
                        </a:solidFill>
                      </a:endParaRPr>
                    </a:p>
                  </a:txBody>
                  <a:tcPr marT="0" marB="0" marR="68575" marL="68575"/>
                </a:tc>
              </a:tr>
              <a:tr h="2404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solidFill>
                            <a:schemeClr val="dk1"/>
                          </a:solidFill>
                        </a:rPr>
                        <a:t>RandomForestRegressor</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r">
                        <a:spcBef>
                          <a:spcPts val="0"/>
                        </a:spcBef>
                        <a:spcAft>
                          <a:spcPts val="0"/>
                        </a:spcAft>
                        <a:buClr>
                          <a:srgbClr val="000000"/>
                        </a:buClr>
                        <a:buSzPts val="1100"/>
                        <a:buFont typeface="Arial"/>
                        <a:buNone/>
                      </a:pPr>
                      <a:r>
                        <a:rPr b="0" i="0" lang="es-AR" sz="1100" u="none" cap="none" strike="noStrike">
                          <a:solidFill>
                            <a:srgbClr val="000000"/>
                          </a:solidFill>
                          <a:latin typeface="Arial"/>
                          <a:ea typeface="Arial"/>
                          <a:cs typeface="Arial"/>
                          <a:sym typeface="Arial"/>
                        </a:rPr>
                        <a:t>26.641.146.349</a:t>
                      </a:r>
                      <a:endParaRPr/>
                    </a:p>
                  </a:txBody>
                  <a:tcPr marT="9525" marB="0" marR="9525" marL="9525" anchor="ctr"/>
                </a:tc>
                <a:tc>
                  <a:txBody>
                    <a:bodyPr/>
                    <a:lstStyle/>
                    <a:p>
                      <a:pPr indent="0" lvl="0" marL="0" marR="0" rtl="0" algn="r">
                        <a:spcBef>
                          <a:spcPts val="0"/>
                        </a:spcBef>
                        <a:spcAft>
                          <a:spcPts val="0"/>
                        </a:spcAft>
                        <a:buClr>
                          <a:srgbClr val="000000"/>
                        </a:buClr>
                        <a:buSzPts val="1100"/>
                        <a:buFont typeface="Arial"/>
                        <a:buNone/>
                      </a:pPr>
                      <a:r>
                        <a:rPr b="0" i="0" lang="es-AR" sz="1100" u="none" cap="none" strike="noStrike">
                          <a:solidFill>
                            <a:srgbClr val="000000"/>
                          </a:solidFill>
                          <a:latin typeface="Arial"/>
                          <a:ea typeface="Arial"/>
                          <a:cs typeface="Arial"/>
                          <a:sym typeface="Arial"/>
                        </a:rPr>
                        <a:t>53.736.279.413</a:t>
                      </a:r>
                      <a:endParaRPr/>
                    </a:p>
                  </a:txBody>
                  <a:tcPr marT="9525" marB="0" marR="9525" marL="9525" anchor="ctr"/>
                </a:tc>
                <a:tc>
                  <a:txBody>
                    <a:bodyPr/>
                    <a:lstStyle/>
                    <a:p>
                      <a:pPr indent="0" lvl="0" marL="0" marR="0" rtl="0" algn="r">
                        <a:spcBef>
                          <a:spcPts val="0"/>
                        </a:spcBef>
                        <a:spcAft>
                          <a:spcPts val="0"/>
                        </a:spcAft>
                        <a:buClr>
                          <a:srgbClr val="000000"/>
                        </a:buClr>
                        <a:buSzPts val="1100"/>
                        <a:buFont typeface="Arial"/>
                        <a:buNone/>
                      </a:pPr>
                      <a:r>
                        <a:rPr b="0" i="0" lang="es-AR" sz="1100" u="none" cap="none" strike="noStrike">
                          <a:solidFill>
                            <a:srgbClr val="000000"/>
                          </a:solidFill>
                          <a:latin typeface="Arial"/>
                          <a:ea typeface="Arial"/>
                          <a:cs typeface="Arial"/>
                          <a:sym typeface="Arial"/>
                        </a:rPr>
                        <a:t>0.887172</a:t>
                      </a:r>
                      <a:endParaRPr/>
                    </a:p>
                  </a:txBody>
                  <a:tcPr marT="9525" marB="0" marR="9525" marL="9525" anchor="ctr"/>
                </a:tc>
              </a:tr>
              <a:tr h="2404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solidFill>
                            <a:schemeClr val="dk1"/>
                          </a:solidFill>
                        </a:rPr>
                        <a:t>GradientBoostingRegressor</a:t>
                      </a:r>
                      <a:endParaRPr sz="1600" u="none" cap="none" strike="noStrike">
                        <a:solidFill>
                          <a:schemeClr val="dk1"/>
                        </a:solidFill>
                        <a:latin typeface="Arial"/>
                        <a:ea typeface="Arial"/>
                        <a:cs typeface="Arial"/>
                        <a:sym typeface="Arial"/>
                      </a:endParaRPr>
                    </a:p>
                  </a:txBody>
                  <a:tcPr marT="0" marB="0" marR="68575" marL="68575"/>
                </a:tc>
                <a:tc>
                  <a:txBody>
                    <a:bodyPr/>
                    <a:lstStyle/>
                    <a:p>
                      <a:pPr indent="0" lvl="0" marL="0" marR="0" rtl="0" algn="r">
                        <a:spcBef>
                          <a:spcPts val="0"/>
                        </a:spcBef>
                        <a:spcAft>
                          <a:spcPts val="0"/>
                        </a:spcAft>
                        <a:buClr>
                          <a:srgbClr val="000000"/>
                        </a:buClr>
                        <a:buSzPts val="1100"/>
                        <a:buFont typeface="Arial"/>
                        <a:buNone/>
                      </a:pPr>
                      <a:r>
                        <a:rPr b="0" i="0" lang="es-AR" sz="1100" u="none" cap="none" strike="noStrike">
                          <a:solidFill>
                            <a:srgbClr val="000000"/>
                          </a:solidFill>
                          <a:latin typeface="Arial"/>
                          <a:ea typeface="Arial"/>
                          <a:cs typeface="Arial"/>
                          <a:sym typeface="Arial"/>
                        </a:rPr>
                        <a:t>45.426.326.842</a:t>
                      </a:r>
                      <a:endParaRPr/>
                    </a:p>
                  </a:txBody>
                  <a:tcPr marT="9525" marB="0" marR="9525" marL="9525" anchor="ctr"/>
                </a:tc>
                <a:tc>
                  <a:txBody>
                    <a:bodyPr/>
                    <a:lstStyle/>
                    <a:p>
                      <a:pPr indent="0" lvl="0" marL="0" marR="0" rtl="0" algn="r">
                        <a:spcBef>
                          <a:spcPts val="0"/>
                        </a:spcBef>
                        <a:spcAft>
                          <a:spcPts val="0"/>
                        </a:spcAft>
                        <a:buClr>
                          <a:srgbClr val="000000"/>
                        </a:buClr>
                        <a:buSzPts val="1100"/>
                        <a:buFont typeface="Arial"/>
                        <a:buNone/>
                      </a:pPr>
                      <a:r>
                        <a:rPr b="0" i="0" lang="es-AR" sz="1100" u="none" cap="none" strike="noStrike">
                          <a:solidFill>
                            <a:srgbClr val="000000"/>
                          </a:solidFill>
                          <a:latin typeface="Arial"/>
                          <a:ea typeface="Arial"/>
                          <a:cs typeface="Arial"/>
                          <a:sym typeface="Arial"/>
                        </a:rPr>
                        <a:t>75.361.437.109</a:t>
                      </a:r>
                      <a:endParaRPr/>
                    </a:p>
                  </a:txBody>
                  <a:tcPr marT="9525" marB="0" marR="9525" marL="9525" anchor="ctr"/>
                </a:tc>
                <a:tc>
                  <a:txBody>
                    <a:bodyPr/>
                    <a:lstStyle/>
                    <a:p>
                      <a:pPr indent="0" lvl="0" marL="0" marR="0" rtl="0" algn="r">
                        <a:spcBef>
                          <a:spcPts val="0"/>
                        </a:spcBef>
                        <a:spcAft>
                          <a:spcPts val="0"/>
                        </a:spcAft>
                        <a:buClr>
                          <a:srgbClr val="000000"/>
                        </a:buClr>
                        <a:buSzPts val="1100"/>
                        <a:buFont typeface="Arial"/>
                        <a:buNone/>
                      </a:pPr>
                      <a:r>
                        <a:rPr b="0" i="0" lang="es-AR" sz="1100" u="none" cap="none" strike="noStrike">
                          <a:solidFill>
                            <a:srgbClr val="000000"/>
                          </a:solidFill>
                          <a:latin typeface="Arial"/>
                          <a:ea typeface="Arial"/>
                          <a:cs typeface="Arial"/>
                          <a:sym typeface="Arial"/>
                        </a:rPr>
                        <a:t>0.778088 </a:t>
                      </a:r>
                      <a:endParaRPr/>
                    </a:p>
                  </a:txBody>
                  <a:tcPr marT="9525" marB="0" marR="9525" marL="9525"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5"/>
          <p:cNvPicPr preferRelativeResize="0"/>
          <p:nvPr/>
        </p:nvPicPr>
        <p:blipFill rotWithShape="1">
          <a:blip r:embed="rId3">
            <a:alphaModFix/>
          </a:blip>
          <a:srcRect b="0" l="0" r="0" t="0"/>
          <a:stretch/>
        </p:blipFill>
        <p:spPr>
          <a:xfrm>
            <a:off x="5994399" y="1126440"/>
            <a:ext cx="5884309" cy="4307837"/>
          </a:xfrm>
          <a:prstGeom prst="rect">
            <a:avLst/>
          </a:prstGeom>
          <a:noFill/>
          <a:ln>
            <a:noFill/>
          </a:ln>
        </p:spPr>
      </p:pic>
      <p:sp>
        <p:nvSpPr>
          <p:cNvPr id="161" name="Google Shape;161;p5"/>
          <p:cNvSpPr txBox="1"/>
          <p:nvPr/>
        </p:nvSpPr>
        <p:spPr>
          <a:xfrm>
            <a:off x="230339" y="5637387"/>
            <a:ext cx="11128541"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1800">
                <a:solidFill>
                  <a:schemeClr val="dk1"/>
                </a:solidFill>
                <a:latin typeface="Arial"/>
                <a:ea typeface="Arial"/>
                <a:cs typeface="Arial"/>
                <a:sym typeface="Arial"/>
              </a:rPr>
              <a:t>Conclusión</a:t>
            </a:r>
            <a:r>
              <a:rPr lang="es-AR" sz="1800">
                <a:solidFill>
                  <a:schemeClr val="dk1"/>
                </a:solidFill>
                <a:latin typeface="Arial"/>
                <a:ea typeface="Arial"/>
                <a:cs typeface="Arial"/>
                <a:sym typeface="Arial"/>
              </a:rPr>
              <a:t>:</a:t>
            </a:r>
            <a:endParaRPr>
              <a:solidFill>
                <a:schemeClr val="dk1"/>
              </a:solidFill>
            </a:endParaRPr>
          </a:p>
          <a:p>
            <a:pPr indent="0" lvl="0" marL="0" marR="0" rtl="0" algn="l">
              <a:spcBef>
                <a:spcPts val="0"/>
              </a:spcBef>
              <a:spcAft>
                <a:spcPts val="0"/>
              </a:spcAft>
              <a:buNone/>
            </a:pPr>
            <a:r>
              <a:rPr lang="es-AR" sz="1800">
                <a:solidFill>
                  <a:schemeClr val="dk1"/>
                </a:solidFill>
                <a:latin typeface="Arial"/>
                <a:ea typeface="Arial"/>
                <a:cs typeface="Arial"/>
                <a:sym typeface="Arial"/>
              </a:rPr>
              <a:t>Random Forest Regressor muestra mejor desempeño con menor MAE y RMSE, y mayor R². </a:t>
            </a:r>
            <a:endParaRPr>
              <a:solidFill>
                <a:schemeClr val="dk1"/>
              </a:solidFill>
            </a:endParaRPr>
          </a:p>
          <a:p>
            <a:pPr indent="0" lvl="0" marL="0" marR="0" rtl="0" algn="l">
              <a:spcBef>
                <a:spcPts val="0"/>
              </a:spcBef>
              <a:spcAft>
                <a:spcPts val="0"/>
              </a:spcAft>
              <a:buNone/>
            </a:pPr>
            <a:r>
              <a:rPr lang="es-AR" sz="1800">
                <a:solidFill>
                  <a:schemeClr val="dk1"/>
                </a:solidFill>
                <a:latin typeface="Arial"/>
                <a:ea typeface="Arial"/>
                <a:cs typeface="Arial"/>
                <a:sym typeface="Arial"/>
              </a:rPr>
              <a:t>Seleccionado como modelo principal.</a:t>
            </a:r>
            <a:endParaRPr sz="1800">
              <a:solidFill>
                <a:schemeClr val="dk1"/>
              </a:solidFill>
              <a:latin typeface="Arial"/>
              <a:ea typeface="Arial"/>
              <a:cs typeface="Arial"/>
              <a:sym typeface="Arial"/>
            </a:endParaRPr>
          </a:p>
        </p:txBody>
      </p:sp>
      <p:sp>
        <p:nvSpPr>
          <p:cNvPr id="162" name="Google Shape;162;p5"/>
          <p:cNvSpPr txBox="1"/>
          <p:nvPr/>
        </p:nvSpPr>
        <p:spPr>
          <a:xfrm>
            <a:off x="91456" y="123725"/>
            <a:ext cx="7788000" cy="861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AR" sz="3200">
                <a:solidFill>
                  <a:schemeClr val="dk1"/>
                </a:solidFill>
                <a:latin typeface="Arial"/>
                <a:ea typeface="Arial"/>
                <a:cs typeface="Arial"/>
                <a:sym typeface="Arial"/>
              </a:rPr>
              <a:t>Comparación de Modelos</a:t>
            </a:r>
            <a:endParaRPr>
              <a:solidFill>
                <a:schemeClr val="dk1"/>
              </a:solidFill>
            </a:endParaRPr>
          </a:p>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63" name="Google Shape;163;p5"/>
          <p:cNvCxnSpPr/>
          <p:nvPr/>
        </p:nvCxnSpPr>
        <p:spPr>
          <a:xfrm>
            <a:off x="91440" y="731526"/>
            <a:ext cx="11267440" cy="0"/>
          </a:xfrm>
          <a:prstGeom prst="straightConnector1">
            <a:avLst/>
          </a:prstGeom>
          <a:noFill/>
          <a:ln cap="flat" cmpd="sng" w="28575">
            <a:solidFill>
              <a:schemeClr val="lt1"/>
            </a:solidFill>
            <a:prstDash val="solid"/>
            <a:miter lim="800000"/>
            <a:headEnd len="sm" w="sm" type="none"/>
            <a:tailEnd len="sm" w="sm" type="none"/>
          </a:ln>
        </p:spPr>
      </p:cxnSp>
      <p:pic>
        <p:nvPicPr>
          <p:cNvPr id="164" name="Google Shape;164;p5"/>
          <p:cNvPicPr preferRelativeResize="0"/>
          <p:nvPr/>
        </p:nvPicPr>
        <p:blipFill rotWithShape="1">
          <a:blip r:embed="rId4">
            <a:alphaModFix/>
          </a:blip>
          <a:srcRect b="0" l="0" r="0" t="0"/>
          <a:stretch/>
        </p:blipFill>
        <p:spPr>
          <a:xfrm>
            <a:off x="230339" y="1126440"/>
            <a:ext cx="5652301" cy="43078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6"/>
          <p:cNvSpPr txBox="1"/>
          <p:nvPr/>
        </p:nvSpPr>
        <p:spPr>
          <a:xfrm>
            <a:off x="7433076" y="3448000"/>
            <a:ext cx="3925800" cy="2524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AR" sz="2000">
                <a:solidFill>
                  <a:schemeClr val="dk1"/>
                </a:solidFill>
                <a:latin typeface="Arial"/>
                <a:ea typeface="Arial"/>
                <a:cs typeface="Arial"/>
                <a:sym typeface="Arial"/>
              </a:rPr>
              <a:t>La mayoría de los puntos se agrupa alrededor de la diagonal, lo que indica un buen ajuste general del modelo.  En conjunto, la forma de la nube de puntos es coherente con las métricas obtenidas (R² ≈ 0,89)..</a:t>
            </a:r>
            <a:endParaRPr>
              <a:solidFill>
                <a:schemeClr val="dk1"/>
              </a:solidFil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0" name="Google Shape;170;p6"/>
          <p:cNvSpPr txBox="1"/>
          <p:nvPr/>
        </p:nvSpPr>
        <p:spPr>
          <a:xfrm>
            <a:off x="91453" y="146750"/>
            <a:ext cx="91224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AR" sz="3200">
                <a:solidFill>
                  <a:schemeClr val="lt2"/>
                </a:solidFill>
                <a:latin typeface="Arial"/>
                <a:ea typeface="Arial"/>
                <a:cs typeface="Arial"/>
                <a:sym typeface="Arial"/>
              </a:rPr>
              <a:t>Resultados: Precio Real vs Predicho</a:t>
            </a:r>
            <a:endParaRPr sz="1800">
              <a:solidFill>
                <a:schemeClr val="dk1"/>
              </a:solidFill>
              <a:latin typeface="Arial"/>
              <a:ea typeface="Arial"/>
              <a:cs typeface="Arial"/>
              <a:sym typeface="Arial"/>
            </a:endParaRPr>
          </a:p>
        </p:txBody>
      </p:sp>
      <p:cxnSp>
        <p:nvCxnSpPr>
          <p:cNvPr id="171" name="Google Shape;171;p6"/>
          <p:cNvCxnSpPr/>
          <p:nvPr/>
        </p:nvCxnSpPr>
        <p:spPr>
          <a:xfrm>
            <a:off x="91440" y="731526"/>
            <a:ext cx="11267440" cy="0"/>
          </a:xfrm>
          <a:prstGeom prst="straightConnector1">
            <a:avLst/>
          </a:prstGeom>
          <a:noFill/>
          <a:ln cap="flat" cmpd="sng" w="28575">
            <a:solidFill>
              <a:schemeClr val="lt1"/>
            </a:solidFill>
            <a:prstDash val="solid"/>
            <a:miter lim="800000"/>
            <a:headEnd len="sm" w="sm" type="none"/>
            <a:tailEnd len="sm" w="sm" type="none"/>
          </a:ln>
        </p:spPr>
      </p:cxnSp>
      <p:pic>
        <p:nvPicPr>
          <p:cNvPr id="172" name="Google Shape;172;p6"/>
          <p:cNvPicPr preferRelativeResize="0"/>
          <p:nvPr/>
        </p:nvPicPr>
        <p:blipFill rotWithShape="1">
          <a:blip r:embed="rId3">
            <a:alphaModFix/>
          </a:blip>
          <a:srcRect b="0" l="0" r="0" t="0"/>
          <a:stretch/>
        </p:blipFill>
        <p:spPr>
          <a:xfrm>
            <a:off x="1010776" y="1357624"/>
            <a:ext cx="5807050" cy="4980425"/>
          </a:xfrm>
          <a:prstGeom prst="rect">
            <a:avLst/>
          </a:prstGeom>
          <a:noFill/>
          <a:ln>
            <a:noFill/>
          </a:ln>
        </p:spPr>
      </p:pic>
      <p:pic>
        <p:nvPicPr>
          <p:cNvPr id="173" name="Google Shape;173;p6"/>
          <p:cNvPicPr preferRelativeResize="0"/>
          <p:nvPr/>
        </p:nvPicPr>
        <p:blipFill>
          <a:blip r:embed="rId4">
            <a:alphaModFix/>
          </a:blip>
          <a:stretch>
            <a:fillRect/>
          </a:stretch>
        </p:blipFill>
        <p:spPr>
          <a:xfrm>
            <a:off x="8078010" y="252825"/>
            <a:ext cx="3114505" cy="31145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7"/>
          <p:cNvSpPr txBox="1"/>
          <p:nvPr/>
        </p:nvSpPr>
        <p:spPr>
          <a:xfrm>
            <a:off x="7219577" y="2819675"/>
            <a:ext cx="4575900" cy="3478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AR" sz="2000">
                <a:solidFill>
                  <a:schemeClr val="dk1"/>
                </a:solidFill>
                <a:latin typeface="Arial"/>
                <a:ea typeface="Arial"/>
                <a:cs typeface="Arial"/>
                <a:sym typeface="Arial"/>
              </a:rPr>
              <a:t>las predicciones se concentran en torno al error cero, no presenta un sesgo claro a sobrestimar los precios. La distribución es relativamente simétrica y con un pico muy marcado cerca de 0, coherente con el MAE obtenido (≈ 26.000 USD). Se aprecian colas hacia errores más grandes, o propiedades atípicas (inmuebles de muy alto valor o con características poco frecuentes).</a:t>
            </a:r>
            <a:endParaRPr sz="2000">
              <a:solidFill>
                <a:schemeClr val="dk1"/>
              </a:solidFill>
              <a:latin typeface="Arial"/>
              <a:ea typeface="Arial"/>
              <a:cs typeface="Arial"/>
              <a:sym typeface="Arial"/>
            </a:endParaRPr>
          </a:p>
        </p:txBody>
      </p:sp>
      <p:sp>
        <p:nvSpPr>
          <p:cNvPr id="179" name="Google Shape;179;p7"/>
          <p:cNvSpPr txBox="1"/>
          <p:nvPr/>
        </p:nvSpPr>
        <p:spPr>
          <a:xfrm>
            <a:off x="593602" y="355975"/>
            <a:ext cx="8462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2400">
                <a:solidFill>
                  <a:schemeClr val="dk1"/>
                </a:solidFill>
                <a:latin typeface="Arial"/>
                <a:ea typeface="Arial"/>
                <a:cs typeface="Arial"/>
                <a:sym typeface="Arial"/>
              </a:rPr>
              <a:t> ERRORES (RESIDUOS) DEL RANDOM FOREST</a:t>
            </a:r>
            <a:endParaRPr sz="2400">
              <a:solidFill>
                <a:schemeClr val="dk1"/>
              </a:solidFill>
            </a:endParaRPr>
          </a:p>
        </p:txBody>
      </p:sp>
      <p:cxnSp>
        <p:nvCxnSpPr>
          <p:cNvPr id="180" name="Google Shape;180;p7"/>
          <p:cNvCxnSpPr/>
          <p:nvPr/>
        </p:nvCxnSpPr>
        <p:spPr>
          <a:xfrm>
            <a:off x="91440" y="731526"/>
            <a:ext cx="11267440" cy="0"/>
          </a:xfrm>
          <a:prstGeom prst="straightConnector1">
            <a:avLst/>
          </a:prstGeom>
          <a:noFill/>
          <a:ln cap="flat" cmpd="sng" w="28575">
            <a:solidFill>
              <a:schemeClr val="lt1"/>
            </a:solidFill>
            <a:prstDash val="solid"/>
            <a:miter lim="800000"/>
            <a:headEnd len="sm" w="sm" type="none"/>
            <a:tailEnd len="sm" w="sm" type="none"/>
          </a:ln>
        </p:spPr>
      </p:cxnSp>
      <p:pic>
        <p:nvPicPr>
          <p:cNvPr id="181" name="Google Shape;181;p7"/>
          <p:cNvPicPr preferRelativeResize="0"/>
          <p:nvPr/>
        </p:nvPicPr>
        <p:blipFill rotWithShape="1">
          <a:blip r:embed="rId3">
            <a:alphaModFix/>
          </a:blip>
          <a:srcRect b="0" l="0" r="0" t="0"/>
          <a:stretch/>
        </p:blipFill>
        <p:spPr>
          <a:xfrm>
            <a:off x="410173" y="1689752"/>
            <a:ext cx="6163726" cy="3844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8"/>
          <p:cNvSpPr txBox="1"/>
          <p:nvPr/>
        </p:nvSpPr>
        <p:spPr>
          <a:xfrm>
            <a:off x="793862" y="563455"/>
            <a:ext cx="3881700" cy="3817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s-AR" sz="2400">
                <a:solidFill>
                  <a:schemeClr val="dk1"/>
                </a:solidFill>
                <a:latin typeface="Arial"/>
                <a:ea typeface="Arial"/>
                <a:cs typeface="Arial"/>
                <a:sym typeface="Arial"/>
              </a:rPr>
              <a:t>El Error Absoluto en Casos individuales</a:t>
            </a:r>
            <a:endParaRPr>
              <a:solidFill>
                <a:schemeClr val="dk1"/>
              </a:solidFill>
            </a:endParaRPr>
          </a:p>
          <a:p>
            <a:pPr indent="0" lvl="0" marL="0" marR="0" rtl="0" algn="l">
              <a:spcBef>
                <a:spcPts val="0"/>
              </a:spcBef>
              <a:spcAft>
                <a:spcPts val="0"/>
              </a:spcAft>
              <a:buNone/>
            </a:pPr>
            <a:r>
              <a:t/>
            </a:r>
            <a:endParaRPr b="1" sz="2400">
              <a:solidFill>
                <a:schemeClr val="dk1"/>
              </a:solidFill>
              <a:latin typeface="Arial"/>
              <a:ea typeface="Arial"/>
              <a:cs typeface="Arial"/>
              <a:sym typeface="Arial"/>
            </a:endParaRPr>
          </a:p>
          <a:p>
            <a:pPr indent="0" lvl="0" marL="0" marR="0" rtl="0" algn="l">
              <a:spcBef>
                <a:spcPts val="0"/>
              </a:spcBef>
              <a:spcAft>
                <a:spcPts val="0"/>
              </a:spcAft>
              <a:buNone/>
            </a:pPr>
            <a:r>
              <a:rPr lang="es-AR" sz="1600">
                <a:solidFill>
                  <a:schemeClr val="dk1"/>
                </a:solidFill>
                <a:latin typeface="Arial"/>
                <a:ea typeface="Arial"/>
                <a:cs typeface="Arial"/>
                <a:sym typeface="Arial"/>
              </a:rPr>
              <a:t>Inmuebles de valores medios y bajos,  El error  absoluto es   reducido </a:t>
            </a:r>
            <a:endParaRPr sz="1600">
              <a:solidFill>
                <a:schemeClr val="dk1"/>
              </a:solidFill>
            </a:endParaRPr>
          </a:p>
          <a:p>
            <a:pPr indent="0" lvl="0" marL="0" marR="0" rtl="0" algn="l">
              <a:spcBef>
                <a:spcPts val="0"/>
              </a:spcBef>
              <a:spcAft>
                <a:spcPts val="0"/>
              </a:spcAft>
              <a:buNone/>
            </a:pPr>
            <a:r>
              <a:rPr lang="es-AR" sz="1600">
                <a:solidFill>
                  <a:schemeClr val="dk1"/>
                </a:solidFill>
                <a:latin typeface="Arial"/>
                <a:ea typeface="Arial"/>
                <a:cs typeface="Arial"/>
                <a:sym typeface="Arial"/>
              </a:rPr>
              <a:t>(del orden de 2.000 a 5.000 USD). </a:t>
            </a:r>
            <a:endParaRPr sz="1600">
              <a:solidFill>
                <a:schemeClr val="dk1"/>
              </a:solidFill>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s-AR" sz="1600">
                <a:solidFill>
                  <a:schemeClr val="dk1"/>
                </a:solidFill>
                <a:latin typeface="Arial"/>
                <a:ea typeface="Arial"/>
                <a:cs typeface="Arial"/>
                <a:sym typeface="Arial"/>
              </a:rPr>
              <a:t>Inmuebles de alto valor el error absoluto puede crecer  de forma importante</a:t>
            </a:r>
            <a:endParaRPr sz="1600">
              <a:solidFill>
                <a:schemeClr val="dk1"/>
              </a:solidFill>
            </a:endParaRPr>
          </a:p>
          <a:p>
            <a:pPr indent="0" lvl="0" marL="0" marR="0" rtl="0" algn="l">
              <a:spcBef>
                <a:spcPts val="0"/>
              </a:spcBef>
              <a:spcAft>
                <a:spcPts val="0"/>
              </a:spcAft>
              <a:buNone/>
            </a:pPr>
            <a:r>
              <a:rPr lang="es-AR" sz="1600">
                <a:solidFill>
                  <a:schemeClr val="dk1"/>
                </a:solidFill>
                <a:latin typeface="Arial"/>
                <a:ea typeface="Arial"/>
                <a:cs typeface="Arial"/>
                <a:sym typeface="Arial"/>
              </a:rPr>
              <a:t> (diferencias de 90.000 a 160.000 USD en propiedades</a:t>
            </a:r>
            <a:r>
              <a:rPr lang="es-AR" sz="2000">
                <a:solidFill>
                  <a:schemeClr val="lt1"/>
                </a:solidFill>
                <a:latin typeface="Arial"/>
                <a:ea typeface="Arial"/>
                <a:cs typeface="Arial"/>
                <a:sym typeface="Arial"/>
              </a:rPr>
              <a:t> de 400.000–800.000 USD). </a:t>
            </a:r>
            <a:endParaRPr sz="1800">
              <a:solidFill>
                <a:schemeClr val="dk1"/>
              </a:solidFill>
              <a:latin typeface="Arial"/>
              <a:ea typeface="Arial"/>
              <a:cs typeface="Arial"/>
              <a:sym typeface="Arial"/>
            </a:endParaRPr>
          </a:p>
        </p:txBody>
      </p:sp>
      <p:graphicFrame>
        <p:nvGraphicFramePr>
          <p:cNvPr id="187" name="Google Shape;187;p8"/>
          <p:cNvGraphicFramePr/>
          <p:nvPr/>
        </p:nvGraphicFramePr>
        <p:xfrm>
          <a:off x="5718778" y="563455"/>
          <a:ext cx="3000000" cy="3000000"/>
        </p:xfrm>
        <a:graphic>
          <a:graphicData uri="http://schemas.openxmlformats.org/drawingml/2006/table">
            <a:tbl>
              <a:tblPr bandRow="1" firstCol="1" firstRow="1">
                <a:noFill/>
                <a:tableStyleId>{9BB32B8E-46EF-420E-8069-B0A6CA9A549B}</a:tableStyleId>
              </a:tblPr>
              <a:tblGrid>
                <a:gridCol w="1927450"/>
                <a:gridCol w="1927450"/>
                <a:gridCol w="1927450"/>
              </a:tblGrid>
              <a:tr h="629975">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Precio Real</a:t>
                      </a:r>
                      <a:endParaRPr sz="1600" u="none" cap="none" strike="noStrike">
                        <a:latin typeface="Arial"/>
                        <a:ea typeface="Arial"/>
                        <a:cs typeface="Arial"/>
                        <a:sym typeface="Arial"/>
                      </a:endParaRPr>
                    </a:p>
                  </a:txBody>
                  <a:tcPr marT="0" marB="0" marR="68575" marL="68575"/>
                </a:tc>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Precio Predicho</a:t>
                      </a:r>
                      <a:endParaRPr sz="1600" u="none" cap="none" strike="noStrike">
                        <a:latin typeface="Arial"/>
                        <a:ea typeface="Arial"/>
                        <a:cs typeface="Arial"/>
                        <a:sym typeface="Arial"/>
                      </a:endParaRPr>
                    </a:p>
                  </a:txBody>
                  <a:tcPr marT="0" marB="0" marR="68575" marL="68575"/>
                </a:tc>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Error Absoluto</a:t>
                      </a:r>
                      <a:endParaRPr sz="1600" u="none" cap="none" strike="noStrike">
                        <a:latin typeface="Arial"/>
                        <a:ea typeface="Arial"/>
                        <a:cs typeface="Arial"/>
                        <a:sym typeface="Arial"/>
                      </a:endParaRPr>
                    </a:p>
                  </a:txBody>
                  <a:tcPr marT="0" marB="0" marR="68575" marL="68575"/>
                </a:tc>
              </a:tr>
              <a:tr h="5116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520000.0</a:t>
                      </a:r>
                      <a:endParaRPr sz="1600" u="none" cap="none" strike="noStrike">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478876.500000</a:t>
                      </a:r>
                      <a:endParaRPr sz="1600" u="none" cap="none" strike="noStrike">
                        <a:solidFill>
                          <a:schemeClr val="lt1"/>
                        </a:solidFill>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41123.500000</a:t>
                      </a:r>
                      <a:endParaRPr sz="1600" u="none" cap="none" strike="noStrike">
                        <a:solidFill>
                          <a:schemeClr val="lt1"/>
                        </a:solidFill>
                        <a:latin typeface="Arial"/>
                        <a:ea typeface="Arial"/>
                        <a:cs typeface="Arial"/>
                        <a:sym typeface="Arial"/>
                      </a:endParaRPr>
                    </a:p>
                  </a:txBody>
                  <a:tcPr marT="0" marB="0" marR="68575" marL="68575"/>
                </a:tc>
              </a:tr>
              <a:tr h="5116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115000.0</a:t>
                      </a:r>
                      <a:endParaRPr sz="1600" u="none" cap="none" strike="noStrike">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94064.333333</a:t>
                      </a:r>
                      <a:endParaRPr sz="1600" u="none" cap="none" strike="noStrike">
                        <a:solidFill>
                          <a:schemeClr val="lt1"/>
                        </a:solidFill>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20935.666667</a:t>
                      </a:r>
                      <a:endParaRPr sz="1600" u="none" cap="none" strike="noStrike">
                        <a:solidFill>
                          <a:schemeClr val="lt1"/>
                        </a:solidFill>
                        <a:latin typeface="Arial"/>
                        <a:ea typeface="Arial"/>
                        <a:cs typeface="Arial"/>
                        <a:sym typeface="Arial"/>
                      </a:endParaRPr>
                    </a:p>
                  </a:txBody>
                  <a:tcPr marT="0" marB="0" marR="68575" marL="68575"/>
                </a:tc>
              </a:tr>
              <a:tr h="5116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118000.0</a:t>
                      </a:r>
                      <a:endParaRPr sz="1600" u="none" cap="none" strike="noStrike">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102017.037241</a:t>
                      </a:r>
                      <a:endParaRPr sz="1600" u="none" cap="none" strike="noStrike">
                        <a:solidFill>
                          <a:schemeClr val="lt1"/>
                        </a:solidFill>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15982.962759</a:t>
                      </a:r>
                      <a:endParaRPr sz="1600" u="none" cap="none" strike="noStrike">
                        <a:solidFill>
                          <a:schemeClr val="lt1"/>
                        </a:solidFill>
                        <a:latin typeface="Arial"/>
                        <a:ea typeface="Arial"/>
                        <a:cs typeface="Arial"/>
                        <a:sym typeface="Arial"/>
                      </a:endParaRPr>
                    </a:p>
                  </a:txBody>
                  <a:tcPr marT="0" marB="0" marR="68575" marL="68575"/>
                </a:tc>
              </a:tr>
              <a:tr h="5116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98000.0</a:t>
                      </a:r>
                      <a:endParaRPr sz="1600" u="none" cap="none" strike="noStrike">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102958.052143</a:t>
                      </a:r>
                      <a:endParaRPr sz="1600" u="none" cap="none" strike="noStrike">
                        <a:solidFill>
                          <a:schemeClr val="lt1"/>
                        </a:solidFill>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4958.052143</a:t>
                      </a:r>
                      <a:endParaRPr sz="1600" u="none" cap="none" strike="noStrike">
                        <a:solidFill>
                          <a:schemeClr val="lt1"/>
                        </a:solidFill>
                        <a:latin typeface="Arial"/>
                        <a:ea typeface="Arial"/>
                        <a:cs typeface="Arial"/>
                        <a:sym typeface="Arial"/>
                      </a:endParaRPr>
                    </a:p>
                  </a:txBody>
                  <a:tcPr marT="0" marB="0" marR="68575" marL="68575"/>
                </a:tc>
              </a:tr>
              <a:tr h="5116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430000.0</a:t>
                      </a:r>
                      <a:endParaRPr sz="1600" u="none" cap="none" strike="noStrike">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241275.000000</a:t>
                      </a:r>
                      <a:endParaRPr sz="1600" u="none" cap="none" strike="noStrike">
                        <a:solidFill>
                          <a:schemeClr val="lt1"/>
                        </a:solidFill>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188725.000000</a:t>
                      </a:r>
                      <a:endParaRPr sz="1600" u="none" cap="none" strike="noStrike">
                        <a:solidFill>
                          <a:schemeClr val="lt1"/>
                        </a:solidFill>
                        <a:latin typeface="Arial"/>
                        <a:ea typeface="Arial"/>
                        <a:cs typeface="Arial"/>
                        <a:sym typeface="Arial"/>
                      </a:endParaRPr>
                    </a:p>
                  </a:txBody>
                  <a:tcPr marT="0" marB="0" marR="68575" marL="68575"/>
                </a:tc>
              </a:tr>
              <a:tr h="5116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64389.0</a:t>
                      </a:r>
                      <a:endParaRPr sz="1600" u="none" cap="none" strike="noStrike">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61727.356667</a:t>
                      </a:r>
                      <a:endParaRPr sz="1600" u="none" cap="none" strike="noStrike">
                        <a:solidFill>
                          <a:schemeClr val="lt1"/>
                        </a:solidFill>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2661.643333</a:t>
                      </a:r>
                      <a:endParaRPr sz="1600" u="none" cap="none" strike="noStrike">
                        <a:solidFill>
                          <a:schemeClr val="lt1"/>
                        </a:solidFill>
                        <a:latin typeface="Arial"/>
                        <a:ea typeface="Arial"/>
                        <a:cs typeface="Arial"/>
                        <a:sym typeface="Arial"/>
                      </a:endParaRPr>
                    </a:p>
                  </a:txBody>
                  <a:tcPr marT="0" marB="0" marR="68575" marL="68575"/>
                </a:tc>
              </a:tr>
              <a:tr h="5116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178000.0</a:t>
                      </a:r>
                      <a:endParaRPr sz="1600" u="none" cap="none" strike="noStrike">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185391.333333</a:t>
                      </a:r>
                      <a:endParaRPr sz="1600" u="none" cap="none" strike="noStrike">
                        <a:solidFill>
                          <a:schemeClr val="lt1"/>
                        </a:solidFill>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7391.333333</a:t>
                      </a:r>
                      <a:endParaRPr sz="1600" u="none" cap="none" strike="noStrike">
                        <a:solidFill>
                          <a:schemeClr val="lt1"/>
                        </a:solidFill>
                        <a:latin typeface="Arial"/>
                        <a:ea typeface="Arial"/>
                        <a:cs typeface="Arial"/>
                        <a:sym typeface="Arial"/>
                      </a:endParaRPr>
                    </a:p>
                  </a:txBody>
                  <a:tcPr marT="0" marB="0" marR="68575" marL="68575"/>
                </a:tc>
              </a:tr>
              <a:tr h="5116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145000.0</a:t>
                      </a:r>
                      <a:endParaRPr sz="1600" u="none" cap="none" strike="noStrike">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136366.150794</a:t>
                      </a:r>
                      <a:endParaRPr sz="1600" u="none" cap="none" strike="noStrike">
                        <a:solidFill>
                          <a:schemeClr val="lt1"/>
                        </a:solidFill>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8633.849206</a:t>
                      </a:r>
                      <a:endParaRPr sz="1600" u="none" cap="none" strike="noStrike">
                        <a:solidFill>
                          <a:schemeClr val="lt1"/>
                        </a:solidFill>
                        <a:latin typeface="Arial"/>
                        <a:ea typeface="Arial"/>
                        <a:cs typeface="Arial"/>
                        <a:sym typeface="Arial"/>
                      </a:endParaRPr>
                    </a:p>
                  </a:txBody>
                  <a:tcPr marT="0" marB="0" marR="68575" marL="68575"/>
                </a:tc>
              </a:tr>
              <a:tr h="5116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159000.0</a:t>
                      </a:r>
                      <a:endParaRPr sz="1600" u="none" cap="none" strike="noStrike">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104501.500000</a:t>
                      </a:r>
                      <a:endParaRPr sz="1600" u="none" cap="none" strike="noStrike">
                        <a:solidFill>
                          <a:schemeClr val="lt1"/>
                        </a:solidFill>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54498.500000</a:t>
                      </a:r>
                      <a:endParaRPr sz="1600" u="none" cap="none" strike="noStrike">
                        <a:solidFill>
                          <a:schemeClr val="lt1"/>
                        </a:solidFill>
                        <a:latin typeface="Arial"/>
                        <a:ea typeface="Arial"/>
                        <a:cs typeface="Arial"/>
                        <a:sym typeface="Arial"/>
                      </a:endParaRPr>
                    </a:p>
                  </a:txBody>
                  <a:tcPr marT="0" marB="0" marR="68575" marL="68575"/>
                </a:tc>
              </a:tr>
              <a:tr h="511600">
                <a:tc>
                  <a:txBody>
                    <a:bodyPr/>
                    <a:lstStyle/>
                    <a:p>
                      <a:pPr indent="0" lvl="0" marL="0" marR="0" rtl="0" algn="ctr">
                        <a:lnSpc>
                          <a:spcPct val="107000"/>
                        </a:lnSpc>
                        <a:spcBef>
                          <a:spcPts val="0"/>
                        </a:spcBef>
                        <a:spcAft>
                          <a:spcPts val="0"/>
                        </a:spcAft>
                        <a:buClr>
                          <a:schemeClr val="dk1"/>
                        </a:buClr>
                        <a:buSzPts val="1600"/>
                        <a:buFont typeface="Arial"/>
                        <a:buNone/>
                      </a:pPr>
                      <a:r>
                        <a:rPr lang="es-AR" sz="1600" u="none" cap="none" strike="noStrike"/>
                        <a:t>73000.0</a:t>
                      </a:r>
                      <a:endParaRPr sz="1600" u="none" cap="none" strike="noStrike">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73185.430241</a:t>
                      </a:r>
                      <a:endParaRPr sz="1600" u="none" cap="none" strike="noStrike">
                        <a:solidFill>
                          <a:schemeClr val="lt1"/>
                        </a:solidFill>
                        <a:latin typeface="Arial"/>
                        <a:ea typeface="Arial"/>
                        <a:cs typeface="Arial"/>
                        <a:sym typeface="Arial"/>
                      </a:endParaRPr>
                    </a:p>
                  </a:txBody>
                  <a:tcPr marT="0" marB="0" marR="68575" marL="68575"/>
                </a:tc>
                <a:tc>
                  <a:txBody>
                    <a:bodyPr/>
                    <a:lstStyle/>
                    <a:p>
                      <a:pPr indent="0" lvl="0" marL="0" marR="0" rtl="0" algn="r">
                        <a:lnSpc>
                          <a:spcPct val="107000"/>
                        </a:lnSpc>
                        <a:spcBef>
                          <a:spcPts val="0"/>
                        </a:spcBef>
                        <a:spcAft>
                          <a:spcPts val="0"/>
                        </a:spcAft>
                        <a:buClr>
                          <a:schemeClr val="dk1"/>
                        </a:buClr>
                        <a:buSzPts val="1600"/>
                        <a:buFont typeface="Arial"/>
                        <a:buNone/>
                      </a:pPr>
                      <a:r>
                        <a:rPr lang="es-AR" sz="1600" u="none" cap="none" strike="noStrike">
                          <a:solidFill>
                            <a:schemeClr val="lt1"/>
                          </a:solidFill>
                        </a:rPr>
                        <a:t>185.430241</a:t>
                      </a:r>
                      <a:endParaRPr sz="1600" u="none" cap="none" strike="noStrike">
                        <a:solidFill>
                          <a:schemeClr val="lt1"/>
                        </a:solidFill>
                        <a:latin typeface="Arial"/>
                        <a:ea typeface="Arial"/>
                        <a:cs typeface="Arial"/>
                        <a:sym typeface="Arial"/>
                      </a:endParaRPr>
                    </a:p>
                  </a:txBody>
                  <a:tcPr marT="0" marB="0" marR="68575" marL="68575"/>
                </a:tc>
              </a:tr>
            </a:tbl>
          </a:graphicData>
        </a:graphic>
      </p:graphicFrame>
      <p:pic>
        <p:nvPicPr>
          <p:cNvPr id="188" name="Google Shape;188;p8"/>
          <p:cNvPicPr preferRelativeResize="0"/>
          <p:nvPr/>
        </p:nvPicPr>
        <p:blipFill>
          <a:blip r:embed="rId3">
            <a:alphaModFix/>
          </a:blip>
          <a:stretch>
            <a:fillRect/>
          </a:stretch>
        </p:blipFill>
        <p:spPr>
          <a:xfrm>
            <a:off x="683250" y="4263030"/>
            <a:ext cx="3809327" cy="21725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9"/>
          <p:cNvSpPr txBox="1"/>
          <p:nvPr/>
        </p:nvSpPr>
        <p:spPr>
          <a:xfrm>
            <a:off x="325150" y="266875"/>
            <a:ext cx="53499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AR" sz="3200">
                <a:solidFill>
                  <a:schemeClr val="lt2"/>
                </a:solidFill>
              </a:rPr>
              <a:t>Conclusión</a:t>
            </a:r>
            <a:r>
              <a:rPr b="1" lang="es-AR" sz="3200">
                <a:solidFill>
                  <a:schemeClr val="lt2"/>
                </a:solidFill>
              </a:rPr>
              <a:t> Final</a:t>
            </a:r>
            <a:endParaRPr sz="1800">
              <a:solidFill>
                <a:schemeClr val="dk1"/>
              </a:solidFill>
              <a:latin typeface="Arial"/>
              <a:ea typeface="Arial"/>
              <a:cs typeface="Arial"/>
              <a:sym typeface="Arial"/>
            </a:endParaRPr>
          </a:p>
        </p:txBody>
      </p:sp>
      <p:sp>
        <p:nvSpPr>
          <p:cNvPr id="194" name="Google Shape;194;p9"/>
          <p:cNvSpPr txBox="1"/>
          <p:nvPr/>
        </p:nvSpPr>
        <p:spPr>
          <a:xfrm>
            <a:off x="456293" y="3698354"/>
            <a:ext cx="5349900" cy="1847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1600">
                <a:solidFill>
                  <a:schemeClr val="lt2"/>
                </a:solidFill>
                <a:latin typeface="Arial"/>
                <a:ea typeface="Arial"/>
                <a:cs typeface="Arial"/>
                <a:sym typeface="Arial"/>
              </a:rPr>
              <a:t>Áreas de Mejora</a:t>
            </a:r>
            <a:endParaRPr sz="1600"/>
          </a:p>
          <a:p>
            <a:pPr indent="0" lvl="0" marL="0" marR="0" rtl="0" algn="l">
              <a:spcBef>
                <a:spcPts val="0"/>
              </a:spcBef>
              <a:spcAft>
                <a:spcPts val="0"/>
              </a:spcAft>
              <a:buNone/>
            </a:pPr>
            <a:r>
              <a:t/>
            </a:r>
            <a:endParaRPr b="1" sz="1600">
              <a:solidFill>
                <a:schemeClr val="lt2"/>
              </a:solidFill>
              <a:latin typeface="Arial"/>
              <a:ea typeface="Arial"/>
              <a:cs typeface="Arial"/>
              <a:sym typeface="Arial"/>
            </a:endParaRPr>
          </a:p>
          <a:p>
            <a:pPr indent="0" lvl="0" marL="0" marR="0" rtl="0" algn="l">
              <a:spcBef>
                <a:spcPts val="0"/>
              </a:spcBef>
              <a:spcAft>
                <a:spcPts val="0"/>
              </a:spcAft>
              <a:buNone/>
            </a:pPr>
            <a:r>
              <a:rPr lang="es-AR" sz="1600">
                <a:solidFill>
                  <a:schemeClr val="lt2"/>
                </a:solidFill>
                <a:latin typeface="Arial"/>
                <a:ea typeface="Arial"/>
                <a:cs typeface="Arial"/>
                <a:sym typeface="Arial"/>
              </a:rPr>
              <a:t>⚠ Propiedades de lujo:  error más alto (~$78k)</a:t>
            </a:r>
            <a:endParaRPr sz="1600"/>
          </a:p>
          <a:p>
            <a:pPr indent="0" lvl="0" marL="0" marR="0" rtl="0" algn="l">
              <a:spcBef>
                <a:spcPts val="0"/>
              </a:spcBef>
              <a:spcAft>
                <a:spcPts val="0"/>
              </a:spcAft>
              <a:buNone/>
            </a:pPr>
            <a:r>
              <a:rPr lang="es-AR" sz="1600">
                <a:solidFill>
                  <a:schemeClr val="lt2"/>
                </a:solidFill>
                <a:latin typeface="Arial"/>
                <a:ea typeface="Arial"/>
                <a:cs typeface="Arial"/>
                <a:sym typeface="Arial"/>
              </a:rPr>
              <a:t>⚠ Casos atípicos difíciles de predecir</a:t>
            </a:r>
            <a:endParaRPr sz="1600"/>
          </a:p>
          <a:p>
            <a:pPr indent="0" lvl="0" marL="0" marR="0" rtl="0" algn="l">
              <a:spcBef>
                <a:spcPts val="0"/>
              </a:spcBef>
              <a:spcAft>
                <a:spcPts val="0"/>
              </a:spcAft>
              <a:buNone/>
            </a:pPr>
            <a:r>
              <a:rPr lang="es-AR" sz="1600">
                <a:solidFill>
                  <a:schemeClr val="lt2"/>
                </a:solidFill>
                <a:latin typeface="Arial"/>
                <a:ea typeface="Arial"/>
                <a:cs typeface="Arial"/>
                <a:sym typeface="Arial"/>
              </a:rPr>
              <a:t>⚠ Necesita más datos de segmento alto</a:t>
            </a:r>
            <a:endParaRPr sz="1600"/>
          </a:p>
          <a:p>
            <a:pPr indent="0" lvl="0" marL="0" marR="0" rtl="0" algn="l">
              <a:spcBef>
                <a:spcPts val="0"/>
              </a:spcBef>
              <a:spcAft>
                <a:spcPts val="0"/>
              </a:spcAft>
              <a:buNone/>
            </a:pPr>
            <a:r>
              <a:rPr lang="es-AR" sz="1600">
                <a:solidFill>
                  <a:schemeClr val="lt2"/>
                </a:solidFill>
                <a:latin typeface="Arial"/>
                <a:ea typeface="Arial"/>
                <a:cs typeface="Arial"/>
                <a:sym typeface="Arial"/>
              </a:rPr>
              <a:t>⚠ Variables cualitativas no capturadas</a:t>
            </a:r>
            <a:endParaRPr sz="1600"/>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5" name="Google Shape;195;p9"/>
          <p:cNvSpPr txBox="1"/>
          <p:nvPr/>
        </p:nvSpPr>
        <p:spPr>
          <a:xfrm>
            <a:off x="456300" y="1395875"/>
            <a:ext cx="5349900" cy="2124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1600">
                <a:solidFill>
                  <a:schemeClr val="lt2"/>
                </a:solidFill>
                <a:latin typeface="Arial"/>
                <a:ea typeface="Arial"/>
                <a:cs typeface="Arial"/>
                <a:sym typeface="Arial"/>
              </a:rPr>
              <a:t>Fortalezas del Modelo</a:t>
            </a:r>
            <a:endParaRPr sz="1600"/>
          </a:p>
          <a:p>
            <a:pPr indent="0" lvl="0" marL="0" marR="0" rtl="0" algn="l">
              <a:spcBef>
                <a:spcPts val="0"/>
              </a:spcBef>
              <a:spcAft>
                <a:spcPts val="0"/>
              </a:spcAft>
              <a:buNone/>
            </a:pPr>
            <a:r>
              <a:t/>
            </a:r>
            <a:endParaRPr b="1" sz="1600">
              <a:solidFill>
                <a:schemeClr val="lt2"/>
              </a:solidFill>
              <a:latin typeface="Arial"/>
              <a:ea typeface="Arial"/>
              <a:cs typeface="Arial"/>
              <a:sym typeface="Arial"/>
            </a:endParaRPr>
          </a:p>
          <a:p>
            <a:pPr indent="0" lvl="0" marL="0" marR="0" rtl="0" algn="l">
              <a:spcBef>
                <a:spcPts val="0"/>
              </a:spcBef>
              <a:spcAft>
                <a:spcPts val="0"/>
              </a:spcAft>
              <a:buNone/>
            </a:pPr>
            <a:r>
              <a:rPr lang="es-AR" sz="1600">
                <a:solidFill>
                  <a:schemeClr val="lt2"/>
                </a:solidFill>
                <a:latin typeface="Arial"/>
                <a:ea typeface="Arial"/>
                <a:cs typeface="Arial"/>
                <a:sym typeface="Arial"/>
              </a:rPr>
              <a:t>✓ Excelente precisión en segmento bajo-medio (90-96%)</a:t>
            </a:r>
            <a:endParaRPr sz="1600"/>
          </a:p>
          <a:p>
            <a:pPr indent="0" lvl="0" marL="0" marR="0" rtl="0" algn="l">
              <a:spcBef>
                <a:spcPts val="0"/>
              </a:spcBef>
              <a:spcAft>
                <a:spcPts val="0"/>
              </a:spcAft>
              <a:buNone/>
            </a:pPr>
            <a:r>
              <a:rPr lang="es-AR" sz="1600">
                <a:solidFill>
                  <a:schemeClr val="lt2"/>
                </a:solidFill>
                <a:latin typeface="Arial"/>
                <a:ea typeface="Arial"/>
                <a:cs typeface="Arial"/>
                <a:sym typeface="Arial"/>
              </a:rPr>
              <a:t>✓ Sin sesgo sistemático de sobre/sub estimación</a:t>
            </a:r>
            <a:endParaRPr sz="1600"/>
          </a:p>
          <a:p>
            <a:pPr indent="0" lvl="0" marL="0" marR="0" rtl="0" algn="l">
              <a:spcBef>
                <a:spcPts val="0"/>
              </a:spcBef>
              <a:spcAft>
                <a:spcPts val="0"/>
              </a:spcAft>
              <a:buNone/>
            </a:pPr>
            <a:r>
              <a:rPr lang="es-AR" sz="1600">
                <a:solidFill>
                  <a:schemeClr val="lt2"/>
                </a:solidFill>
                <a:latin typeface="Arial"/>
                <a:ea typeface="Arial"/>
                <a:cs typeface="Arial"/>
                <a:sym typeface="Arial"/>
              </a:rPr>
              <a:t>✓ MAE aceptable: ~$26,000 USD</a:t>
            </a:r>
            <a:endParaRPr sz="1600"/>
          </a:p>
          <a:p>
            <a:pPr indent="0" lvl="0" marL="0" marR="0" rtl="0" algn="l">
              <a:spcBef>
                <a:spcPts val="0"/>
              </a:spcBef>
              <a:spcAft>
                <a:spcPts val="0"/>
              </a:spcAft>
              <a:buNone/>
            </a:pPr>
            <a:r>
              <a:rPr lang="es-AR" sz="1600">
                <a:solidFill>
                  <a:schemeClr val="lt2"/>
                </a:solidFill>
                <a:latin typeface="Arial"/>
                <a:ea typeface="Arial"/>
                <a:cs typeface="Arial"/>
                <a:sym typeface="Arial"/>
              </a:rPr>
              <a:t>✓ Distribución de errores concentrada cerca de cero</a:t>
            </a:r>
            <a:endParaRPr sz="1600"/>
          </a:p>
          <a:p>
            <a:pPr indent="0" lvl="0" marL="0" marR="0" rtl="0" algn="l">
              <a:spcBef>
                <a:spcPts val="0"/>
              </a:spcBef>
              <a:spcAft>
                <a:spcPts val="0"/>
              </a:spcAft>
              <a:buNone/>
            </a:pPr>
            <a:r>
              <a:t/>
            </a:r>
            <a:endParaRPr b="1" sz="1800">
              <a:solidFill>
                <a:schemeClr val="lt2"/>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6" name="Google Shape;196;p9"/>
          <p:cNvSpPr txBox="1"/>
          <p:nvPr/>
        </p:nvSpPr>
        <p:spPr>
          <a:xfrm>
            <a:off x="6338680" y="4470620"/>
            <a:ext cx="5532000" cy="178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lt2"/>
              </a:buClr>
              <a:buSzPts val="2400"/>
              <a:buFont typeface="Arial"/>
              <a:buNone/>
            </a:pPr>
            <a:r>
              <a:t/>
            </a:r>
            <a:endParaRPr/>
          </a:p>
          <a:p>
            <a:pPr indent="0" lvl="0" marL="0" marR="0" rtl="0" algn="l">
              <a:spcBef>
                <a:spcPts val="0"/>
              </a:spcBef>
              <a:spcAft>
                <a:spcPts val="0"/>
              </a:spcAft>
              <a:buClr>
                <a:schemeClr val="lt2"/>
              </a:buClr>
              <a:buSzPts val="1800"/>
              <a:buFont typeface="Arial"/>
              <a:buNone/>
            </a:pPr>
            <a:r>
              <a:rPr lang="es-AR" sz="1600">
                <a:solidFill>
                  <a:schemeClr val="lt2"/>
                </a:solidFill>
                <a:latin typeface="Arial"/>
                <a:ea typeface="Arial"/>
                <a:cs typeface="Arial"/>
                <a:sym typeface="Arial"/>
              </a:rPr>
              <a:t>El modelo demuestra ser </a:t>
            </a:r>
            <a:r>
              <a:rPr b="1" lang="es-AR" sz="1600">
                <a:solidFill>
                  <a:schemeClr val="lt2"/>
                </a:solidFill>
                <a:latin typeface="Arial"/>
                <a:ea typeface="Arial"/>
                <a:cs typeface="Arial"/>
                <a:sym typeface="Arial"/>
              </a:rPr>
              <a:t>altamente efectivo</a:t>
            </a:r>
            <a:r>
              <a:rPr lang="es-AR" sz="1600">
                <a:solidFill>
                  <a:schemeClr val="lt2"/>
                </a:solidFill>
                <a:latin typeface="Arial"/>
                <a:ea typeface="Arial"/>
                <a:cs typeface="Arial"/>
                <a:sym typeface="Arial"/>
              </a:rPr>
              <a:t> para el segmento medio del mercado inmobiliario, permitiendo identificar oportunidades de inversión con confianza. Se recomienda continuar mejorando las predicciones para propiedades de alto valor mediante la incorporación de más datos y variables cualitativas.</a:t>
            </a:r>
            <a:endParaRPr sz="1600"/>
          </a:p>
        </p:txBody>
      </p:sp>
      <p:pic>
        <p:nvPicPr>
          <p:cNvPr id="197" name="Google Shape;197;p9"/>
          <p:cNvPicPr preferRelativeResize="0"/>
          <p:nvPr/>
        </p:nvPicPr>
        <p:blipFill>
          <a:blip r:embed="rId3">
            <a:alphaModFix/>
          </a:blip>
          <a:stretch>
            <a:fillRect/>
          </a:stretch>
        </p:blipFill>
        <p:spPr>
          <a:xfrm>
            <a:off x="7195088" y="266875"/>
            <a:ext cx="3819174" cy="3913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10"/>
          <p:cNvPicPr preferRelativeResize="0"/>
          <p:nvPr/>
        </p:nvPicPr>
        <p:blipFill rotWithShape="1">
          <a:blip r:embed="rId3">
            <a:alphaModFix/>
          </a:blip>
          <a:srcRect b="0" l="0" r="0" t="0"/>
          <a:stretch/>
        </p:blipFill>
        <p:spPr>
          <a:xfrm>
            <a:off x="5129212" y="2538412"/>
            <a:ext cx="1933575" cy="1781175"/>
          </a:xfrm>
          <a:prstGeom prst="ellipse">
            <a:avLst/>
          </a:prstGeom>
          <a:noFill/>
          <a:ln>
            <a:noFill/>
          </a:ln>
        </p:spPr>
      </p:pic>
      <p:sp>
        <p:nvSpPr>
          <p:cNvPr id="203" name="Google Shape;203;p10"/>
          <p:cNvSpPr txBox="1"/>
          <p:nvPr/>
        </p:nvSpPr>
        <p:spPr>
          <a:xfrm>
            <a:off x="2844800" y="4342298"/>
            <a:ext cx="1031240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AR" sz="4800">
                <a:solidFill>
                  <a:schemeClr val="dk1"/>
                </a:solidFill>
                <a:latin typeface="Arial"/>
                <a:ea typeface="Arial"/>
                <a:cs typeface="Arial"/>
                <a:sym typeface="Arial"/>
              </a:rPr>
              <a:t>¡Gracias por su atención!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2"/>
          <p:cNvSpPr/>
          <p:nvPr/>
        </p:nvSpPr>
        <p:spPr>
          <a:xfrm>
            <a:off x="214700" y="3490350"/>
            <a:ext cx="5951100" cy="1380000"/>
          </a:xfrm>
          <a:prstGeom prst="roundRect">
            <a:avLst>
              <a:gd fmla="val 16667" name="adj"/>
            </a:avLst>
          </a:prstGeom>
          <a:noFill/>
          <a:ln cap="flat" cmpd="sng" w="38100">
            <a:solidFill>
              <a:srgbClr val="3A7D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0" name="Google Shape;70;p2"/>
          <p:cNvSpPr/>
          <p:nvPr/>
        </p:nvSpPr>
        <p:spPr>
          <a:xfrm>
            <a:off x="221150" y="1366900"/>
            <a:ext cx="5951100" cy="1508400"/>
          </a:xfrm>
          <a:prstGeom prst="roundRect">
            <a:avLst>
              <a:gd fmla="val 16667" name="adj"/>
            </a:avLst>
          </a:prstGeom>
          <a:noFill/>
          <a:ln cap="flat" cmpd="sng" w="38100">
            <a:solidFill>
              <a:srgbClr val="3A7D2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71" name="Google Shape;71;p2"/>
          <p:cNvSpPr txBox="1"/>
          <p:nvPr/>
        </p:nvSpPr>
        <p:spPr>
          <a:xfrm>
            <a:off x="333865" y="1548677"/>
            <a:ext cx="5762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74F6A"/>
              </a:buClr>
              <a:buSzPts val="1800"/>
              <a:buFont typeface="Arial"/>
              <a:buNone/>
            </a:pPr>
            <a:r>
              <a:rPr b="1" lang="es-AR" sz="1800">
                <a:solidFill>
                  <a:schemeClr val="dk1"/>
                </a:solidFill>
                <a:latin typeface="Arial"/>
                <a:ea typeface="Arial"/>
                <a:cs typeface="Arial"/>
                <a:sym typeface="Arial"/>
              </a:rPr>
              <a:t>Problema</a:t>
            </a:r>
            <a:endParaRPr>
              <a:solidFill>
                <a:schemeClr val="dk1"/>
              </a:solidFill>
            </a:endParaRPr>
          </a:p>
          <a:p>
            <a:pPr indent="0" lvl="0" marL="0" marR="0" rtl="0" algn="l">
              <a:spcBef>
                <a:spcPts val="0"/>
              </a:spcBef>
              <a:spcAft>
                <a:spcPts val="0"/>
              </a:spcAft>
              <a:buClr>
                <a:srgbClr val="074F6A"/>
              </a:buClr>
              <a:buSzPts val="1800"/>
              <a:buFont typeface="Arial"/>
              <a:buNone/>
            </a:pPr>
            <a:r>
              <a:rPr lang="es-AR" sz="1800">
                <a:solidFill>
                  <a:schemeClr val="dk1"/>
                </a:solidFill>
                <a:latin typeface="Arial"/>
                <a:ea typeface="Arial"/>
                <a:cs typeface="Arial"/>
                <a:sym typeface="Arial"/>
              </a:rPr>
              <a:t>Los inversores necesitan evaluar si el precio publicado de una propiedad representa una oportunidad de negocio o está sobrevalorado.</a:t>
            </a:r>
            <a:endParaRPr>
              <a:solidFill>
                <a:schemeClr val="dk1"/>
              </a:solidFill>
            </a:endParaRPr>
          </a:p>
        </p:txBody>
      </p:sp>
      <p:sp>
        <p:nvSpPr>
          <p:cNvPr id="72" name="Google Shape;72;p2"/>
          <p:cNvSpPr txBox="1"/>
          <p:nvPr/>
        </p:nvSpPr>
        <p:spPr>
          <a:xfrm>
            <a:off x="333874" y="3580050"/>
            <a:ext cx="5438100" cy="1200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74F6A"/>
              </a:buClr>
              <a:buSzPts val="1800"/>
              <a:buFont typeface="Arial"/>
              <a:buNone/>
            </a:pPr>
            <a:r>
              <a:rPr b="1" lang="es-AR" sz="1800">
                <a:solidFill>
                  <a:schemeClr val="dk1"/>
                </a:solidFill>
                <a:latin typeface="Arial"/>
                <a:ea typeface="Arial"/>
                <a:cs typeface="Arial"/>
                <a:sym typeface="Arial"/>
              </a:rPr>
              <a:t>Objetivo</a:t>
            </a:r>
            <a:endParaRPr>
              <a:solidFill>
                <a:schemeClr val="dk1"/>
              </a:solidFill>
            </a:endParaRPr>
          </a:p>
          <a:p>
            <a:pPr indent="0" lvl="0" marL="0" marR="0" rtl="0" algn="l">
              <a:spcBef>
                <a:spcPts val="0"/>
              </a:spcBef>
              <a:spcAft>
                <a:spcPts val="0"/>
              </a:spcAft>
              <a:buClr>
                <a:srgbClr val="074F6A"/>
              </a:buClr>
              <a:buSzPts val="1800"/>
              <a:buFont typeface="Arial"/>
              <a:buNone/>
            </a:pPr>
            <a:r>
              <a:rPr lang="es-AR" sz="1800">
                <a:solidFill>
                  <a:schemeClr val="dk1"/>
                </a:solidFill>
                <a:latin typeface="Arial"/>
                <a:ea typeface="Arial"/>
                <a:cs typeface="Arial"/>
                <a:sym typeface="Arial"/>
              </a:rPr>
              <a:t>Estimar el valor real de mercado mediante Machine Learning para detectar oportunidades de inversión comparando precio predicho vs publicado.</a:t>
            </a:r>
            <a:endParaRPr>
              <a:solidFill>
                <a:schemeClr val="dk1"/>
              </a:solidFill>
            </a:endParaRPr>
          </a:p>
        </p:txBody>
      </p:sp>
      <p:cxnSp>
        <p:nvCxnSpPr>
          <p:cNvPr id="73" name="Google Shape;73;p2"/>
          <p:cNvCxnSpPr/>
          <p:nvPr/>
        </p:nvCxnSpPr>
        <p:spPr>
          <a:xfrm>
            <a:off x="91440" y="894080"/>
            <a:ext cx="6197600" cy="0"/>
          </a:xfrm>
          <a:prstGeom prst="straightConnector1">
            <a:avLst/>
          </a:prstGeom>
          <a:noFill/>
          <a:ln cap="flat" cmpd="sng" w="19050">
            <a:solidFill>
              <a:schemeClr val="dk1"/>
            </a:solidFill>
            <a:prstDash val="solid"/>
            <a:miter lim="800000"/>
            <a:headEnd len="sm" w="sm" type="none"/>
            <a:tailEnd len="sm" w="sm" type="none"/>
          </a:ln>
        </p:spPr>
      </p:cxnSp>
      <p:sp>
        <p:nvSpPr>
          <p:cNvPr id="74" name="Google Shape;74;p2"/>
          <p:cNvSpPr txBox="1"/>
          <p:nvPr/>
        </p:nvSpPr>
        <p:spPr>
          <a:xfrm>
            <a:off x="91452" y="321058"/>
            <a:ext cx="7274700" cy="430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s-AR" sz="2200" cap="none">
                <a:solidFill>
                  <a:schemeClr val="dk1"/>
                </a:solidFill>
                <a:latin typeface="Arial"/>
                <a:ea typeface="Arial"/>
                <a:cs typeface="Arial"/>
                <a:sym typeface="Arial"/>
              </a:rPr>
              <a:t>Modelo para Predicción de Precios de Inmuebles </a:t>
            </a:r>
            <a:endParaRPr>
              <a:solidFill>
                <a:schemeClr val="dk1"/>
              </a:solidFill>
            </a:endParaRPr>
          </a:p>
        </p:txBody>
      </p:sp>
      <p:sp>
        <p:nvSpPr>
          <p:cNvPr id="75" name="Google Shape;75;p2"/>
          <p:cNvSpPr txBox="1"/>
          <p:nvPr/>
        </p:nvSpPr>
        <p:spPr>
          <a:xfrm>
            <a:off x="221138" y="5135476"/>
            <a:ext cx="6321900" cy="1508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Arial"/>
              <a:buNone/>
            </a:pPr>
            <a:r>
              <a:rPr b="1" lang="es-AR" sz="1800">
                <a:solidFill>
                  <a:schemeClr val="dk1"/>
                </a:solidFill>
                <a:latin typeface="Arial"/>
                <a:ea typeface="Arial"/>
                <a:cs typeface="Arial"/>
                <a:sym typeface="Arial"/>
              </a:rPr>
              <a:t>Propuesta de Valor</a:t>
            </a:r>
            <a:endParaRPr b="1" sz="1800">
              <a:solidFill>
                <a:schemeClr val="dk1"/>
              </a:solidFill>
            </a:endParaRPr>
          </a:p>
          <a:p>
            <a:pPr indent="0" lvl="0" marL="0" marR="0" rtl="0" algn="l">
              <a:spcBef>
                <a:spcPts val="0"/>
              </a:spcBef>
              <a:spcAft>
                <a:spcPts val="0"/>
              </a:spcAft>
              <a:buClr>
                <a:schemeClr val="dk1"/>
              </a:buClr>
              <a:buSzPts val="1800"/>
              <a:buFont typeface="Arial"/>
              <a:buNone/>
            </a:pPr>
            <a:r>
              <a:t/>
            </a:r>
            <a:endParaRPr b="1" sz="1800">
              <a:solidFill>
                <a:schemeClr val="dk1"/>
              </a:solidFill>
            </a:endParaRPr>
          </a:p>
          <a:p>
            <a:pPr indent="0" lvl="0" marL="0" marR="0" rtl="0" algn="l">
              <a:spcBef>
                <a:spcPts val="0"/>
              </a:spcBef>
              <a:spcAft>
                <a:spcPts val="0"/>
              </a:spcAft>
              <a:buClr>
                <a:schemeClr val="dk1"/>
              </a:buClr>
              <a:buSzPts val="1800"/>
              <a:buFont typeface="Arial"/>
              <a:buNone/>
            </a:pPr>
            <a:r>
              <a:rPr b="1" lang="es-AR" sz="1800">
                <a:solidFill>
                  <a:schemeClr val="dk1"/>
                </a:solidFill>
                <a:latin typeface="Arial"/>
                <a:ea typeface="Arial"/>
                <a:cs typeface="Arial"/>
                <a:sym typeface="Arial"/>
              </a:rPr>
              <a:t>                </a:t>
            </a:r>
            <a:r>
              <a:rPr b="1" lang="es-AR" sz="2800">
                <a:solidFill>
                  <a:srgbClr val="3A7D22"/>
                </a:solidFill>
                <a:latin typeface="Arial"/>
                <a:ea typeface="Arial"/>
                <a:cs typeface="Arial"/>
                <a:sym typeface="Arial"/>
              </a:rPr>
              <a:t>USD                                 </a:t>
            </a:r>
            <a:endParaRPr/>
          </a:p>
          <a:p>
            <a:pPr indent="0" lvl="0" marL="0" marR="0" rtl="0" algn="l">
              <a:spcBef>
                <a:spcPts val="0"/>
              </a:spcBef>
              <a:spcAft>
                <a:spcPts val="0"/>
              </a:spcAft>
              <a:buClr>
                <a:schemeClr val="dk1"/>
              </a:buClr>
              <a:buSzPts val="1400"/>
              <a:buFont typeface="Arial"/>
              <a:buNone/>
            </a:pPr>
            <a:r>
              <a:rPr lang="es-AR" sz="1400">
                <a:solidFill>
                  <a:schemeClr val="dk1"/>
                </a:solidFill>
                <a:latin typeface="Arial"/>
                <a:ea typeface="Arial"/>
                <a:cs typeface="Arial"/>
                <a:sym typeface="Arial"/>
              </a:rPr>
              <a:t>Detectar propiedades subvaloradas        Maximizar retorno de inversión</a:t>
            </a:r>
            <a:endParaRPr/>
          </a:p>
          <a:p>
            <a:pPr indent="0" lvl="0" marL="0" marR="0" rtl="0" algn="l">
              <a:spcBef>
                <a:spcPts val="0"/>
              </a:spcBef>
              <a:spcAft>
                <a:spcPts val="0"/>
              </a:spcAft>
              <a:buClr>
                <a:schemeClr val="dk1"/>
              </a:buClr>
              <a:buSzPts val="1400"/>
              <a:buFont typeface="Arial"/>
              <a:buNone/>
            </a:pPr>
            <a:r>
              <a:t/>
            </a:r>
            <a:endParaRPr sz="1400">
              <a:solidFill>
                <a:schemeClr val="dk1"/>
              </a:solidFill>
              <a:latin typeface="Arial"/>
              <a:ea typeface="Arial"/>
              <a:cs typeface="Arial"/>
              <a:sym typeface="Arial"/>
            </a:endParaRPr>
          </a:p>
        </p:txBody>
      </p:sp>
      <p:pic>
        <p:nvPicPr>
          <p:cNvPr id="76" name="Google Shape;76;p2"/>
          <p:cNvPicPr preferRelativeResize="0"/>
          <p:nvPr/>
        </p:nvPicPr>
        <p:blipFill>
          <a:blip r:embed="rId3">
            <a:alphaModFix/>
          </a:blip>
          <a:stretch>
            <a:fillRect/>
          </a:stretch>
        </p:blipFill>
        <p:spPr>
          <a:xfrm>
            <a:off x="6681092" y="1914308"/>
            <a:ext cx="5344157" cy="2902999"/>
          </a:xfrm>
          <a:prstGeom prst="rect">
            <a:avLst/>
          </a:prstGeom>
          <a:noFill/>
          <a:ln>
            <a:noFill/>
          </a:ln>
        </p:spPr>
      </p:pic>
      <p:pic>
        <p:nvPicPr>
          <p:cNvPr id="77" name="Google Shape;77;p2"/>
          <p:cNvPicPr preferRelativeResize="0"/>
          <p:nvPr/>
        </p:nvPicPr>
        <p:blipFill>
          <a:blip r:embed="rId4">
            <a:alphaModFix/>
          </a:blip>
          <a:stretch>
            <a:fillRect/>
          </a:stretch>
        </p:blipFill>
        <p:spPr>
          <a:xfrm>
            <a:off x="4084274" y="5311250"/>
            <a:ext cx="1112325" cy="834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3"/>
          <p:cNvSpPr txBox="1"/>
          <p:nvPr/>
        </p:nvSpPr>
        <p:spPr>
          <a:xfrm>
            <a:off x="1329650" y="1520575"/>
            <a:ext cx="3774000" cy="11292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chemeClr val="dk1"/>
              </a:buClr>
              <a:buSzPts val="2400"/>
              <a:buFont typeface="Arial"/>
              <a:buNone/>
            </a:pPr>
            <a:r>
              <a:rPr lang="es-AR" sz="1600">
                <a:solidFill>
                  <a:schemeClr val="dk1"/>
                </a:solidFill>
                <a:latin typeface="Arial"/>
                <a:ea typeface="Arial"/>
                <a:cs typeface="Arial"/>
                <a:sym typeface="Arial"/>
              </a:rPr>
              <a:t>El propósito del modelo es  </a:t>
            </a:r>
            <a:r>
              <a:rPr b="1" lang="es-AR" sz="1600">
                <a:solidFill>
                  <a:schemeClr val="dk1"/>
                </a:solidFill>
                <a:latin typeface="Arial"/>
                <a:ea typeface="Arial"/>
                <a:cs typeface="Arial"/>
                <a:sym typeface="Arial"/>
              </a:rPr>
              <a:t>predecir con precisión el precio real de una propiedad</a:t>
            </a:r>
            <a:r>
              <a:rPr lang="es-AR" sz="1600">
                <a:solidFill>
                  <a:schemeClr val="dk1"/>
                </a:solidFill>
                <a:latin typeface="Arial"/>
                <a:ea typeface="Arial"/>
                <a:cs typeface="Arial"/>
                <a:sym typeface="Arial"/>
              </a:rPr>
              <a:t> en base a sus características. </a:t>
            </a:r>
            <a:endParaRPr sz="1600">
              <a:solidFill>
                <a:schemeClr val="dk1"/>
              </a:solidFill>
              <a:latin typeface="Arial"/>
              <a:ea typeface="Arial"/>
              <a:cs typeface="Arial"/>
              <a:sym typeface="Arial"/>
            </a:endParaRPr>
          </a:p>
        </p:txBody>
      </p:sp>
      <p:pic>
        <p:nvPicPr>
          <p:cNvPr id="83" name="Google Shape;83;p3"/>
          <p:cNvPicPr preferRelativeResize="0"/>
          <p:nvPr/>
        </p:nvPicPr>
        <p:blipFill rotWithShape="1">
          <a:blip r:embed="rId3">
            <a:alphaModFix/>
          </a:blip>
          <a:srcRect b="0" l="0" r="0" t="0"/>
          <a:stretch/>
        </p:blipFill>
        <p:spPr>
          <a:xfrm>
            <a:off x="7061750" y="1520575"/>
            <a:ext cx="4083149" cy="4955775"/>
          </a:xfrm>
          <a:prstGeom prst="rect">
            <a:avLst/>
          </a:prstGeom>
          <a:noFill/>
          <a:ln>
            <a:noFill/>
          </a:ln>
        </p:spPr>
      </p:pic>
      <p:sp>
        <p:nvSpPr>
          <p:cNvPr id="84" name="Google Shape;84;p3"/>
          <p:cNvSpPr txBox="1"/>
          <p:nvPr/>
        </p:nvSpPr>
        <p:spPr>
          <a:xfrm>
            <a:off x="360450" y="441100"/>
            <a:ext cx="11471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7000"/>
              </a:lnSpc>
              <a:spcBef>
                <a:spcPts val="0"/>
              </a:spcBef>
              <a:spcAft>
                <a:spcPts val="0"/>
              </a:spcAft>
              <a:buClr>
                <a:schemeClr val="dk1"/>
              </a:buClr>
              <a:buSzPts val="2400"/>
              <a:buFont typeface="Arial"/>
              <a:buNone/>
            </a:pPr>
            <a:r>
              <a:rPr b="1" lang="es-AR" sz="2400">
                <a:solidFill>
                  <a:schemeClr val="dk1"/>
                </a:solidFill>
                <a:latin typeface="Arial"/>
                <a:ea typeface="Arial"/>
                <a:cs typeface="Arial"/>
                <a:sym typeface="Arial"/>
              </a:rPr>
              <a:t>Para  encontrar oportunidades de negocio en el mercado inmobiliario</a:t>
            </a:r>
            <a:endParaRPr sz="2400"/>
          </a:p>
        </p:txBody>
      </p:sp>
      <p:pic>
        <p:nvPicPr>
          <p:cNvPr id="85" name="Google Shape;85;p3"/>
          <p:cNvPicPr preferRelativeResize="0"/>
          <p:nvPr/>
        </p:nvPicPr>
        <p:blipFill>
          <a:blip r:embed="rId4">
            <a:alphaModFix/>
          </a:blip>
          <a:stretch>
            <a:fillRect/>
          </a:stretch>
        </p:blipFill>
        <p:spPr>
          <a:xfrm>
            <a:off x="812375" y="3125300"/>
            <a:ext cx="5368653" cy="3427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g3a3275c2ee3_0_0"/>
          <p:cNvSpPr txBox="1"/>
          <p:nvPr>
            <p:ph type="title"/>
          </p:nvPr>
        </p:nvSpPr>
        <p:spPr>
          <a:xfrm>
            <a:off x="992900" y="0"/>
            <a:ext cx="8038200" cy="9090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AR" sz="2400"/>
              <a:t>Flujo de Datos: de Kaggle a MongoDB Atlas</a:t>
            </a:r>
            <a:endParaRPr sz="2400"/>
          </a:p>
        </p:txBody>
      </p:sp>
      <p:sp>
        <p:nvSpPr>
          <p:cNvPr id="91" name="Google Shape;91;g3a3275c2ee3_0_0"/>
          <p:cNvSpPr txBox="1"/>
          <p:nvPr>
            <p:ph idx="1" type="body"/>
          </p:nvPr>
        </p:nvSpPr>
        <p:spPr>
          <a:xfrm>
            <a:off x="260025" y="909000"/>
            <a:ext cx="8411700" cy="5747400"/>
          </a:xfrm>
          <a:prstGeom prst="rect">
            <a:avLst/>
          </a:prstGeom>
        </p:spPr>
        <p:txBody>
          <a:bodyPr anchorCtr="0" anchor="t" bIns="45700" lIns="91425" spcFirstLastPara="1" rIns="91425" wrap="square" tIns="45700">
            <a:normAutofit fontScale="25000" lnSpcReduction="20000"/>
          </a:bodyPr>
          <a:lstStyle/>
          <a:p>
            <a:pPr indent="0" lvl="0" marL="0" rtl="0" algn="l">
              <a:spcBef>
                <a:spcPts val="1000"/>
              </a:spcBef>
              <a:spcAft>
                <a:spcPts val="0"/>
              </a:spcAft>
              <a:buClr>
                <a:schemeClr val="dk1"/>
              </a:buClr>
              <a:buSzPts val="275"/>
              <a:buFont typeface="Arial"/>
              <a:buNone/>
            </a:pPr>
            <a:r>
              <a:rPr b="1" lang="es-AR" sz="6400">
                <a:solidFill>
                  <a:schemeClr val="dk1"/>
                </a:solidFill>
              </a:rPr>
              <a:t>Fuente de datos</a:t>
            </a:r>
            <a:br>
              <a:rPr b="1" lang="es-AR" sz="6400">
                <a:solidFill>
                  <a:schemeClr val="dk1"/>
                </a:solidFill>
              </a:rPr>
            </a:br>
            <a:endParaRPr b="1" sz="6400">
              <a:solidFill>
                <a:schemeClr val="dk1"/>
              </a:solidFill>
            </a:endParaRPr>
          </a:p>
          <a:p>
            <a:pPr indent="-330200" lvl="0" marL="457200" rtl="0" algn="l">
              <a:lnSpc>
                <a:spcPct val="115000"/>
              </a:lnSpc>
              <a:spcBef>
                <a:spcPts val="1600"/>
              </a:spcBef>
              <a:spcAft>
                <a:spcPts val="0"/>
              </a:spcAft>
              <a:buSzPct val="100000"/>
              <a:buChar char="●"/>
            </a:pPr>
            <a:r>
              <a:rPr lang="es-AR" sz="6400">
                <a:solidFill>
                  <a:schemeClr val="dk1"/>
                </a:solidFill>
              </a:rPr>
              <a:t>Dataset público </a:t>
            </a:r>
            <a:r>
              <a:rPr i="1" lang="es-AR" sz="6400">
                <a:solidFill>
                  <a:schemeClr val="dk1"/>
                </a:solidFill>
              </a:rPr>
              <a:t>“Properati Argentina”</a:t>
            </a:r>
            <a:r>
              <a:rPr lang="es-AR" sz="6400">
                <a:solidFill>
                  <a:schemeClr val="dk1"/>
                </a:solidFill>
              </a:rPr>
              <a:t> (Kaggle).</a:t>
            </a:r>
            <a:br>
              <a:rPr lang="es-AR" sz="6400">
                <a:solidFill>
                  <a:schemeClr val="dk1"/>
                </a:solidFill>
              </a:rPr>
            </a:br>
            <a:endParaRPr sz="6400">
              <a:solidFill>
                <a:schemeClr val="dk1"/>
              </a:solidFill>
            </a:endParaRPr>
          </a:p>
          <a:p>
            <a:pPr indent="-330200" lvl="0" marL="457200" rtl="0" algn="l">
              <a:lnSpc>
                <a:spcPct val="115000"/>
              </a:lnSpc>
              <a:spcBef>
                <a:spcPts val="0"/>
              </a:spcBef>
              <a:spcAft>
                <a:spcPts val="0"/>
              </a:spcAft>
              <a:buSzPct val="100000"/>
              <a:buChar char="●"/>
            </a:pPr>
            <a:r>
              <a:rPr lang="es-AR" sz="6400">
                <a:solidFill>
                  <a:schemeClr val="dk1"/>
                </a:solidFill>
              </a:rPr>
              <a:t>+1 millón de registros de propiedades en Argentina.</a:t>
            </a:r>
            <a:endParaRPr sz="6400">
              <a:solidFill>
                <a:schemeClr val="dk1"/>
              </a:solidFill>
            </a:endParaRPr>
          </a:p>
          <a:p>
            <a:pPr indent="0" lvl="0" marL="0" rtl="0" algn="l">
              <a:lnSpc>
                <a:spcPct val="115000"/>
              </a:lnSpc>
              <a:spcBef>
                <a:spcPts val="1200"/>
              </a:spcBef>
              <a:spcAft>
                <a:spcPts val="0"/>
              </a:spcAft>
              <a:buNone/>
            </a:pPr>
            <a:r>
              <a:rPr b="1" lang="es-AR" sz="6400">
                <a:solidFill>
                  <a:schemeClr val="dk1"/>
                </a:solidFill>
              </a:rPr>
              <a:t>Procesamiento en Python</a:t>
            </a:r>
            <a:endParaRPr b="1" sz="6400">
              <a:solidFill>
                <a:schemeClr val="dk1"/>
              </a:solidFill>
            </a:endParaRPr>
          </a:p>
          <a:p>
            <a:pPr indent="-330200" lvl="0" marL="457200" rtl="0" algn="l">
              <a:lnSpc>
                <a:spcPct val="115000"/>
              </a:lnSpc>
              <a:spcBef>
                <a:spcPts val="1600"/>
              </a:spcBef>
              <a:spcAft>
                <a:spcPts val="0"/>
              </a:spcAft>
              <a:buSzPct val="100000"/>
              <a:buChar char="●"/>
            </a:pPr>
            <a:r>
              <a:rPr lang="es-AR" sz="6400">
                <a:solidFill>
                  <a:schemeClr val="dk1"/>
                </a:solidFill>
              </a:rPr>
              <a:t>Exploración inicial con </a:t>
            </a:r>
            <a:r>
              <a:rPr b="1" lang="es-AR" sz="6400">
                <a:solidFill>
                  <a:schemeClr val="dk1"/>
                </a:solidFill>
              </a:rPr>
              <a:t>Pandas</a:t>
            </a:r>
            <a:r>
              <a:rPr lang="es-AR" sz="6400">
                <a:solidFill>
                  <a:schemeClr val="dk1"/>
                </a:solidFill>
              </a:rPr>
              <a:t>.</a:t>
            </a:r>
            <a:br>
              <a:rPr lang="es-AR" sz="6400">
                <a:solidFill>
                  <a:schemeClr val="dk1"/>
                </a:solidFill>
              </a:rPr>
            </a:br>
            <a:endParaRPr sz="6400">
              <a:solidFill>
                <a:schemeClr val="dk1"/>
              </a:solidFill>
            </a:endParaRPr>
          </a:p>
          <a:p>
            <a:pPr indent="-330200" lvl="0" marL="457200" rtl="0" algn="l">
              <a:lnSpc>
                <a:spcPct val="115000"/>
              </a:lnSpc>
              <a:spcBef>
                <a:spcPts val="0"/>
              </a:spcBef>
              <a:spcAft>
                <a:spcPts val="0"/>
              </a:spcAft>
              <a:buSzPct val="100000"/>
              <a:buChar char="●"/>
            </a:pPr>
            <a:r>
              <a:rPr lang="es-AR" sz="6400">
                <a:solidFill>
                  <a:schemeClr val="dk1"/>
                </a:solidFill>
              </a:rPr>
              <a:t>Filtrado por:</a:t>
            </a:r>
            <a:br>
              <a:rPr lang="es-AR" sz="6400">
                <a:solidFill>
                  <a:schemeClr val="dk1"/>
                </a:solidFill>
              </a:rPr>
            </a:br>
            <a:endParaRPr sz="6400">
              <a:solidFill>
                <a:schemeClr val="dk1"/>
              </a:solidFill>
            </a:endParaRPr>
          </a:p>
          <a:p>
            <a:pPr indent="-330200" lvl="1" marL="914400" rtl="0" algn="l">
              <a:lnSpc>
                <a:spcPct val="115000"/>
              </a:lnSpc>
              <a:spcBef>
                <a:spcPts val="0"/>
              </a:spcBef>
              <a:spcAft>
                <a:spcPts val="0"/>
              </a:spcAft>
              <a:buSzPct val="100000"/>
              <a:buChar char="○"/>
            </a:pPr>
            <a:r>
              <a:rPr lang="es-AR" sz="6400">
                <a:solidFill>
                  <a:schemeClr val="dk1"/>
                </a:solidFill>
              </a:rPr>
              <a:t>País: </a:t>
            </a:r>
            <a:r>
              <a:rPr i="1" lang="es-AR" sz="6400">
                <a:solidFill>
                  <a:schemeClr val="dk1"/>
                </a:solidFill>
              </a:rPr>
              <a:t>Argentina</a:t>
            </a:r>
            <a:br>
              <a:rPr i="1" lang="es-AR" sz="6400">
                <a:solidFill>
                  <a:schemeClr val="dk1"/>
                </a:solidFill>
              </a:rPr>
            </a:br>
            <a:endParaRPr i="1" sz="6400">
              <a:solidFill>
                <a:schemeClr val="dk1"/>
              </a:solidFill>
            </a:endParaRPr>
          </a:p>
          <a:p>
            <a:pPr indent="-330200" lvl="1" marL="914400" rtl="0" algn="l">
              <a:lnSpc>
                <a:spcPct val="115000"/>
              </a:lnSpc>
              <a:spcBef>
                <a:spcPts val="0"/>
              </a:spcBef>
              <a:spcAft>
                <a:spcPts val="0"/>
              </a:spcAft>
              <a:buSzPct val="100000"/>
              <a:buChar char="○"/>
            </a:pPr>
            <a:r>
              <a:rPr lang="es-AR" sz="6400">
                <a:solidFill>
                  <a:schemeClr val="dk1"/>
                </a:solidFill>
              </a:rPr>
              <a:t>Operación: </a:t>
            </a:r>
            <a:r>
              <a:rPr i="1" lang="es-AR" sz="6400">
                <a:solidFill>
                  <a:schemeClr val="dk1"/>
                </a:solidFill>
              </a:rPr>
              <a:t>Venta</a:t>
            </a:r>
            <a:br>
              <a:rPr i="1" lang="es-AR" sz="6400">
                <a:solidFill>
                  <a:schemeClr val="dk1"/>
                </a:solidFill>
              </a:rPr>
            </a:br>
            <a:endParaRPr i="1" sz="6400">
              <a:solidFill>
                <a:schemeClr val="dk1"/>
              </a:solidFill>
            </a:endParaRPr>
          </a:p>
          <a:p>
            <a:pPr indent="-330200" lvl="1" marL="914400" rtl="0" algn="l">
              <a:lnSpc>
                <a:spcPct val="115000"/>
              </a:lnSpc>
              <a:spcBef>
                <a:spcPts val="0"/>
              </a:spcBef>
              <a:spcAft>
                <a:spcPts val="0"/>
              </a:spcAft>
              <a:buSzPct val="100000"/>
              <a:buChar char="○"/>
            </a:pPr>
            <a:r>
              <a:rPr lang="es-AR" sz="6400">
                <a:solidFill>
                  <a:schemeClr val="dk1"/>
                </a:solidFill>
              </a:rPr>
              <a:t>Moneda: </a:t>
            </a:r>
            <a:r>
              <a:rPr i="1" lang="es-AR" sz="6400">
                <a:solidFill>
                  <a:schemeClr val="dk1"/>
                </a:solidFill>
              </a:rPr>
              <a:t>USD</a:t>
            </a:r>
            <a:br>
              <a:rPr i="1" lang="es-AR" sz="6400">
                <a:solidFill>
                  <a:schemeClr val="dk1"/>
                </a:solidFill>
              </a:rPr>
            </a:br>
            <a:endParaRPr i="1" sz="6400">
              <a:solidFill>
                <a:schemeClr val="dk1"/>
              </a:solidFill>
            </a:endParaRPr>
          </a:p>
          <a:p>
            <a:pPr indent="-330200" lvl="1" marL="914400" rtl="0" algn="l">
              <a:lnSpc>
                <a:spcPct val="115000"/>
              </a:lnSpc>
              <a:spcBef>
                <a:spcPts val="0"/>
              </a:spcBef>
              <a:spcAft>
                <a:spcPts val="0"/>
              </a:spcAft>
              <a:buSzPct val="100000"/>
              <a:buChar char="○"/>
            </a:pPr>
            <a:r>
              <a:rPr lang="es-AR" sz="6400">
                <a:solidFill>
                  <a:schemeClr val="dk1"/>
                </a:solidFill>
              </a:rPr>
              <a:t>Tipo de propiedad: </a:t>
            </a:r>
            <a:r>
              <a:rPr i="1" lang="es-AR" sz="6400">
                <a:solidFill>
                  <a:schemeClr val="dk1"/>
                </a:solidFill>
              </a:rPr>
              <a:t>Casa, Departamento, PH</a:t>
            </a:r>
            <a:endParaRPr i="1" sz="6400">
              <a:solidFill>
                <a:schemeClr val="dk1"/>
              </a:solidFill>
            </a:endParaRPr>
          </a:p>
          <a:p>
            <a:pPr indent="0" lvl="0" marL="0" rtl="0" algn="l">
              <a:lnSpc>
                <a:spcPct val="115000"/>
              </a:lnSpc>
              <a:spcBef>
                <a:spcPts val="1200"/>
              </a:spcBef>
              <a:spcAft>
                <a:spcPts val="0"/>
              </a:spcAft>
              <a:buNone/>
            </a:pPr>
            <a:r>
              <a:rPr b="1" lang="es-AR" sz="6400">
                <a:solidFill>
                  <a:schemeClr val="dk1"/>
                </a:solidFill>
              </a:rPr>
              <a:t>Carga a MongoDB Atlas</a:t>
            </a:r>
            <a:endParaRPr b="1" sz="6400">
              <a:solidFill>
                <a:schemeClr val="dk1"/>
              </a:solidFill>
            </a:endParaRPr>
          </a:p>
          <a:p>
            <a:pPr indent="-330200" lvl="0" marL="457200" rtl="0" algn="l">
              <a:lnSpc>
                <a:spcPct val="115000"/>
              </a:lnSpc>
              <a:spcBef>
                <a:spcPts val="1600"/>
              </a:spcBef>
              <a:spcAft>
                <a:spcPts val="0"/>
              </a:spcAft>
              <a:buSzPct val="100000"/>
              <a:buChar char="●"/>
            </a:pPr>
            <a:r>
              <a:rPr lang="es-AR" sz="6400">
                <a:solidFill>
                  <a:schemeClr val="dk1"/>
                </a:solidFill>
              </a:rPr>
              <a:t>Dataset limpio y recortado se guarda como colección: </a:t>
            </a:r>
            <a:r>
              <a:rPr lang="es-AR" sz="6400">
                <a:solidFill>
                  <a:schemeClr val="dk1"/>
                </a:solidFill>
                <a:latin typeface="Roboto Mono"/>
                <a:ea typeface="Roboto Mono"/>
                <a:cs typeface="Roboto Mono"/>
                <a:sym typeface="Roboto Mono"/>
              </a:rPr>
              <a:t>properati_data_trimmed</a:t>
            </a:r>
            <a:br>
              <a:rPr lang="es-AR" sz="6400">
                <a:solidFill>
                  <a:schemeClr val="dk1"/>
                </a:solidFill>
                <a:latin typeface="Roboto Mono"/>
                <a:ea typeface="Roboto Mono"/>
                <a:cs typeface="Roboto Mono"/>
                <a:sym typeface="Roboto Mono"/>
              </a:rPr>
            </a:br>
            <a:endParaRPr sz="64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SzPct val="100000"/>
              <a:buChar char="●"/>
            </a:pPr>
            <a:r>
              <a:rPr lang="es-AR" sz="6400">
                <a:solidFill>
                  <a:schemeClr val="dk1"/>
                </a:solidFill>
              </a:rPr>
              <a:t>Cada fila del DataFrame se transforma en un documento JSON.</a:t>
            </a:r>
            <a:endParaRPr sz="6400">
              <a:solidFill>
                <a:schemeClr val="dk1"/>
              </a:solidFill>
            </a:endParaRPr>
          </a:p>
          <a:p>
            <a:pPr indent="0" lvl="0" marL="0" rtl="0" algn="l">
              <a:spcBef>
                <a:spcPts val="1200"/>
              </a:spcBef>
              <a:spcAft>
                <a:spcPts val="1600"/>
              </a:spcAft>
              <a:buNone/>
            </a:pPr>
            <a:r>
              <a:t/>
            </a:r>
            <a:endParaRPr/>
          </a:p>
        </p:txBody>
      </p:sp>
      <p:pic>
        <p:nvPicPr>
          <p:cNvPr id="92" name="Google Shape;92;g3a3275c2ee3_0_0"/>
          <p:cNvPicPr preferRelativeResize="0"/>
          <p:nvPr/>
        </p:nvPicPr>
        <p:blipFill>
          <a:blip r:embed="rId3">
            <a:alphaModFix/>
          </a:blip>
          <a:stretch>
            <a:fillRect/>
          </a:stretch>
        </p:blipFill>
        <p:spPr>
          <a:xfrm>
            <a:off x="6915350" y="557076"/>
            <a:ext cx="4947181" cy="1410324"/>
          </a:xfrm>
          <a:prstGeom prst="rect">
            <a:avLst/>
          </a:prstGeom>
          <a:noFill/>
          <a:ln>
            <a:noFill/>
          </a:ln>
        </p:spPr>
      </p:pic>
      <p:pic>
        <p:nvPicPr>
          <p:cNvPr id="93" name="Google Shape;93;g3a3275c2ee3_0_0"/>
          <p:cNvPicPr preferRelativeResize="0"/>
          <p:nvPr/>
        </p:nvPicPr>
        <p:blipFill>
          <a:blip r:embed="rId4">
            <a:alphaModFix/>
          </a:blip>
          <a:stretch>
            <a:fillRect/>
          </a:stretch>
        </p:blipFill>
        <p:spPr>
          <a:xfrm>
            <a:off x="7472347" y="2089162"/>
            <a:ext cx="3950974" cy="1905775"/>
          </a:xfrm>
          <a:prstGeom prst="rect">
            <a:avLst/>
          </a:prstGeom>
          <a:noFill/>
          <a:ln>
            <a:noFill/>
          </a:ln>
        </p:spPr>
      </p:pic>
      <p:pic>
        <p:nvPicPr>
          <p:cNvPr id="94" name="Google Shape;94;g3a3275c2ee3_0_0"/>
          <p:cNvPicPr preferRelativeResize="0"/>
          <p:nvPr/>
        </p:nvPicPr>
        <p:blipFill>
          <a:blip r:embed="rId5">
            <a:alphaModFix/>
          </a:blip>
          <a:stretch>
            <a:fillRect/>
          </a:stretch>
        </p:blipFill>
        <p:spPr>
          <a:xfrm>
            <a:off x="7047225" y="3722343"/>
            <a:ext cx="4188573" cy="1905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g3a3275c2ee3_0_8"/>
          <p:cNvSpPr txBox="1"/>
          <p:nvPr>
            <p:ph type="title"/>
          </p:nvPr>
        </p:nvSpPr>
        <p:spPr>
          <a:xfrm>
            <a:off x="3486200" y="200850"/>
            <a:ext cx="6705600" cy="705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AR" sz="2400">
                <a:latin typeface="Arial"/>
                <a:ea typeface="Arial"/>
                <a:cs typeface="Arial"/>
                <a:sym typeface="Arial"/>
              </a:rPr>
              <a:t>Colección </a:t>
            </a:r>
            <a:r>
              <a:rPr b="1" lang="es-AR" sz="2400">
                <a:latin typeface="Roboto Mono"/>
                <a:ea typeface="Roboto Mono"/>
                <a:cs typeface="Roboto Mono"/>
                <a:sym typeface="Roboto Mono"/>
              </a:rPr>
              <a:t>properati_data_trimmed</a:t>
            </a:r>
            <a:endParaRPr b="1" sz="5700"/>
          </a:p>
        </p:txBody>
      </p:sp>
      <p:sp>
        <p:nvSpPr>
          <p:cNvPr id="100" name="Google Shape;100;g3a3275c2ee3_0_8"/>
          <p:cNvSpPr txBox="1"/>
          <p:nvPr>
            <p:ph idx="1" type="body"/>
          </p:nvPr>
        </p:nvSpPr>
        <p:spPr>
          <a:xfrm>
            <a:off x="292800" y="590525"/>
            <a:ext cx="8217900" cy="6201600"/>
          </a:xfrm>
          <a:prstGeom prst="rect">
            <a:avLst/>
          </a:prstGeom>
        </p:spPr>
        <p:txBody>
          <a:bodyPr anchorCtr="0" anchor="t" bIns="45700" lIns="91425" spcFirstLastPara="1" rIns="91425" wrap="square" tIns="45700">
            <a:normAutofit fontScale="32500" lnSpcReduction="10000"/>
          </a:bodyPr>
          <a:lstStyle/>
          <a:p>
            <a:pPr indent="0" lvl="0" marL="0" rtl="0" algn="l">
              <a:spcBef>
                <a:spcPts val="1000"/>
              </a:spcBef>
              <a:spcAft>
                <a:spcPts val="0"/>
              </a:spcAft>
              <a:buNone/>
            </a:pPr>
            <a:r>
              <a:rPr b="1" lang="es-AR" sz="4900">
                <a:solidFill>
                  <a:schemeClr val="lt1"/>
                </a:solidFill>
              </a:rPr>
              <a:t>Objetivo de la colección</a:t>
            </a:r>
            <a:br>
              <a:rPr b="1" lang="es-AR" sz="4900">
                <a:solidFill>
                  <a:schemeClr val="lt1"/>
                </a:solidFill>
              </a:rPr>
            </a:br>
            <a:endParaRPr b="1" sz="4900">
              <a:solidFill>
                <a:schemeClr val="dk1"/>
              </a:solidFill>
            </a:endParaRPr>
          </a:p>
          <a:p>
            <a:pPr indent="-329723" lvl="0" marL="457200" rtl="0" algn="l">
              <a:lnSpc>
                <a:spcPct val="115000"/>
              </a:lnSpc>
              <a:spcBef>
                <a:spcPts val="1600"/>
              </a:spcBef>
              <a:spcAft>
                <a:spcPts val="0"/>
              </a:spcAft>
              <a:buSzPct val="100000"/>
              <a:buChar char="●"/>
            </a:pPr>
            <a:r>
              <a:rPr lang="es-AR" sz="4900">
                <a:solidFill>
                  <a:schemeClr val="dk1"/>
                </a:solidFill>
              </a:rPr>
              <a:t>Guardar el </a:t>
            </a:r>
            <a:r>
              <a:rPr b="1" lang="es-AR" sz="4900">
                <a:solidFill>
                  <a:schemeClr val="dk1"/>
                </a:solidFill>
              </a:rPr>
              <a:t>dataset filtrado y sin outliers</a:t>
            </a:r>
            <a:r>
              <a:rPr lang="es-AR" sz="4900">
                <a:solidFill>
                  <a:schemeClr val="dk1"/>
                </a:solidFill>
              </a:rPr>
              <a:t>.</a:t>
            </a:r>
            <a:br>
              <a:rPr lang="es-AR" sz="4900">
                <a:solidFill>
                  <a:schemeClr val="dk1"/>
                </a:solidFill>
              </a:rPr>
            </a:br>
            <a:endParaRPr sz="4900">
              <a:solidFill>
                <a:schemeClr val="dk1"/>
              </a:solidFill>
            </a:endParaRPr>
          </a:p>
          <a:p>
            <a:pPr indent="-329723" lvl="0" marL="457200" rtl="0" algn="l">
              <a:lnSpc>
                <a:spcPct val="115000"/>
              </a:lnSpc>
              <a:spcBef>
                <a:spcPts val="0"/>
              </a:spcBef>
              <a:spcAft>
                <a:spcPts val="0"/>
              </a:spcAft>
              <a:buSzPct val="100000"/>
              <a:buChar char="●"/>
            </a:pPr>
            <a:r>
              <a:rPr lang="es-AR" sz="4900">
                <a:solidFill>
                  <a:schemeClr val="dk1"/>
                </a:solidFill>
              </a:rPr>
              <a:t>Permitir reutilizar los mismos datos para futuros experimentos y APIs.</a:t>
            </a:r>
            <a:endParaRPr sz="4900">
              <a:solidFill>
                <a:schemeClr val="dk1"/>
              </a:solidFill>
            </a:endParaRPr>
          </a:p>
          <a:p>
            <a:pPr indent="0" lvl="0" marL="0" rtl="0" algn="l">
              <a:lnSpc>
                <a:spcPct val="115000"/>
              </a:lnSpc>
              <a:spcBef>
                <a:spcPts val="1200"/>
              </a:spcBef>
              <a:spcAft>
                <a:spcPts val="0"/>
              </a:spcAft>
              <a:buClr>
                <a:schemeClr val="dk1"/>
              </a:buClr>
              <a:buSzPts val="358"/>
              <a:buFont typeface="Arial"/>
              <a:buNone/>
            </a:pPr>
            <a:r>
              <a:rPr b="1" lang="es-AR" sz="4900">
                <a:solidFill>
                  <a:schemeClr val="dk1"/>
                </a:solidFill>
              </a:rPr>
              <a:t>Estructura de los documentos</a:t>
            </a:r>
            <a:endParaRPr b="1" sz="4900">
              <a:solidFill>
                <a:schemeClr val="dk1"/>
              </a:solidFill>
            </a:endParaRPr>
          </a:p>
          <a:p>
            <a:pPr indent="-329723" lvl="0" marL="457200" rtl="0" algn="l">
              <a:lnSpc>
                <a:spcPct val="115000"/>
              </a:lnSpc>
              <a:spcBef>
                <a:spcPts val="1600"/>
              </a:spcBef>
              <a:spcAft>
                <a:spcPts val="0"/>
              </a:spcAft>
              <a:buSzPct val="100000"/>
              <a:buChar char="●"/>
            </a:pPr>
            <a:r>
              <a:rPr lang="es-AR" sz="4900">
                <a:solidFill>
                  <a:schemeClr val="dk1"/>
                </a:solidFill>
              </a:rPr>
              <a:t>Ejemplo de campos:</a:t>
            </a:r>
            <a:br>
              <a:rPr lang="es-AR" sz="4900">
                <a:solidFill>
                  <a:schemeClr val="dk1"/>
                </a:solidFill>
              </a:rPr>
            </a:br>
            <a:endParaRPr sz="4900">
              <a:solidFill>
                <a:schemeClr val="dk1"/>
              </a:solidFill>
            </a:endParaRPr>
          </a:p>
          <a:p>
            <a:pPr indent="-329723" lvl="1" marL="914400" rtl="0" algn="l">
              <a:lnSpc>
                <a:spcPct val="115000"/>
              </a:lnSpc>
              <a:spcBef>
                <a:spcPts val="0"/>
              </a:spcBef>
              <a:spcAft>
                <a:spcPts val="0"/>
              </a:spcAft>
              <a:buSzPct val="100000"/>
              <a:buChar char="○"/>
            </a:pPr>
            <a:r>
              <a:rPr lang="es-AR" sz="4900">
                <a:solidFill>
                  <a:schemeClr val="dk1"/>
                </a:solidFill>
                <a:latin typeface="Roboto Mono"/>
                <a:ea typeface="Roboto Mono"/>
                <a:cs typeface="Roboto Mono"/>
                <a:sym typeface="Roboto Mono"/>
              </a:rPr>
              <a:t>price</a:t>
            </a:r>
            <a:r>
              <a:rPr lang="es-AR" sz="4900">
                <a:solidFill>
                  <a:schemeClr val="dk1"/>
                </a:solidFill>
              </a:rPr>
              <a:t> (USD)</a:t>
            </a:r>
            <a:br>
              <a:rPr lang="es-AR" sz="4900">
                <a:solidFill>
                  <a:schemeClr val="dk1"/>
                </a:solidFill>
              </a:rPr>
            </a:br>
            <a:endParaRPr sz="4900">
              <a:solidFill>
                <a:schemeClr val="dk1"/>
              </a:solidFill>
            </a:endParaRPr>
          </a:p>
          <a:p>
            <a:pPr indent="-329723" lvl="1" marL="914400" rtl="0" algn="l">
              <a:lnSpc>
                <a:spcPct val="115000"/>
              </a:lnSpc>
              <a:spcBef>
                <a:spcPts val="0"/>
              </a:spcBef>
              <a:spcAft>
                <a:spcPts val="0"/>
              </a:spcAft>
              <a:buSzPct val="100000"/>
              <a:buChar char="○"/>
            </a:pPr>
            <a:r>
              <a:rPr lang="es-AR" sz="4900">
                <a:solidFill>
                  <a:schemeClr val="dk1"/>
                </a:solidFill>
                <a:latin typeface="Roboto Mono"/>
                <a:ea typeface="Roboto Mono"/>
                <a:cs typeface="Roboto Mono"/>
                <a:sym typeface="Roboto Mono"/>
              </a:rPr>
              <a:t>surface_total</a:t>
            </a:r>
            <a:r>
              <a:rPr lang="es-AR" sz="4900">
                <a:solidFill>
                  <a:schemeClr val="dk1"/>
                </a:solidFill>
              </a:rPr>
              <a:t>, </a:t>
            </a:r>
            <a:r>
              <a:rPr lang="es-AR" sz="4900">
                <a:solidFill>
                  <a:schemeClr val="dk1"/>
                </a:solidFill>
                <a:latin typeface="Roboto Mono"/>
                <a:ea typeface="Roboto Mono"/>
                <a:cs typeface="Roboto Mono"/>
                <a:sym typeface="Roboto Mono"/>
              </a:rPr>
              <a:t>surface_covered</a:t>
            </a:r>
            <a:br>
              <a:rPr lang="es-AR" sz="4900">
                <a:solidFill>
                  <a:schemeClr val="dk1"/>
                </a:solidFill>
                <a:latin typeface="Roboto Mono"/>
                <a:ea typeface="Roboto Mono"/>
                <a:cs typeface="Roboto Mono"/>
                <a:sym typeface="Roboto Mono"/>
              </a:rPr>
            </a:br>
            <a:endParaRPr sz="4900">
              <a:solidFill>
                <a:schemeClr val="dk1"/>
              </a:solidFill>
              <a:latin typeface="Roboto Mono"/>
              <a:ea typeface="Roboto Mono"/>
              <a:cs typeface="Roboto Mono"/>
              <a:sym typeface="Roboto Mono"/>
            </a:endParaRPr>
          </a:p>
          <a:p>
            <a:pPr indent="-329723" lvl="1" marL="914400" rtl="0" algn="l">
              <a:lnSpc>
                <a:spcPct val="115000"/>
              </a:lnSpc>
              <a:spcBef>
                <a:spcPts val="0"/>
              </a:spcBef>
              <a:spcAft>
                <a:spcPts val="0"/>
              </a:spcAft>
              <a:buSzPct val="100000"/>
              <a:buChar char="○"/>
            </a:pPr>
            <a:r>
              <a:rPr lang="es-AR" sz="4900">
                <a:solidFill>
                  <a:schemeClr val="dk1"/>
                </a:solidFill>
                <a:latin typeface="Roboto Mono"/>
                <a:ea typeface="Roboto Mono"/>
                <a:cs typeface="Roboto Mono"/>
                <a:sym typeface="Roboto Mono"/>
              </a:rPr>
              <a:t>bedrooms</a:t>
            </a:r>
            <a:r>
              <a:rPr lang="es-AR" sz="4900">
                <a:solidFill>
                  <a:schemeClr val="dk1"/>
                </a:solidFill>
              </a:rPr>
              <a:t>, </a:t>
            </a:r>
            <a:r>
              <a:rPr lang="es-AR" sz="4900">
                <a:solidFill>
                  <a:schemeClr val="dk1"/>
                </a:solidFill>
                <a:latin typeface="Roboto Mono"/>
                <a:ea typeface="Roboto Mono"/>
                <a:cs typeface="Roboto Mono"/>
                <a:sym typeface="Roboto Mono"/>
              </a:rPr>
              <a:t>bathrooms</a:t>
            </a:r>
            <a:br>
              <a:rPr lang="es-AR" sz="4900">
                <a:solidFill>
                  <a:schemeClr val="dk1"/>
                </a:solidFill>
                <a:latin typeface="Roboto Mono"/>
                <a:ea typeface="Roboto Mono"/>
                <a:cs typeface="Roboto Mono"/>
                <a:sym typeface="Roboto Mono"/>
              </a:rPr>
            </a:br>
            <a:endParaRPr sz="4900">
              <a:solidFill>
                <a:schemeClr val="dk1"/>
              </a:solidFill>
              <a:latin typeface="Roboto Mono"/>
              <a:ea typeface="Roboto Mono"/>
              <a:cs typeface="Roboto Mono"/>
              <a:sym typeface="Roboto Mono"/>
            </a:endParaRPr>
          </a:p>
          <a:p>
            <a:pPr indent="-329723" lvl="1" marL="914400" rtl="0" algn="l">
              <a:lnSpc>
                <a:spcPct val="115000"/>
              </a:lnSpc>
              <a:spcBef>
                <a:spcPts val="0"/>
              </a:spcBef>
              <a:spcAft>
                <a:spcPts val="0"/>
              </a:spcAft>
              <a:buSzPct val="100000"/>
              <a:buChar char="○"/>
            </a:pPr>
            <a:r>
              <a:rPr lang="es-AR" sz="4900">
                <a:solidFill>
                  <a:schemeClr val="dk1"/>
                </a:solidFill>
                <a:latin typeface="Roboto Mono"/>
                <a:ea typeface="Roboto Mono"/>
                <a:cs typeface="Roboto Mono"/>
                <a:sym typeface="Roboto Mono"/>
              </a:rPr>
              <a:t>latitude</a:t>
            </a:r>
            <a:r>
              <a:rPr lang="es-AR" sz="4900">
                <a:solidFill>
                  <a:schemeClr val="dk1"/>
                </a:solidFill>
              </a:rPr>
              <a:t>, </a:t>
            </a:r>
            <a:r>
              <a:rPr lang="es-AR" sz="4900">
                <a:solidFill>
                  <a:schemeClr val="dk1"/>
                </a:solidFill>
                <a:latin typeface="Roboto Mono"/>
                <a:ea typeface="Roboto Mono"/>
                <a:cs typeface="Roboto Mono"/>
                <a:sym typeface="Roboto Mono"/>
              </a:rPr>
              <a:t>longitude</a:t>
            </a:r>
            <a:br>
              <a:rPr lang="es-AR" sz="4900">
                <a:solidFill>
                  <a:schemeClr val="dk1"/>
                </a:solidFill>
                <a:latin typeface="Roboto Mono"/>
                <a:ea typeface="Roboto Mono"/>
                <a:cs typeface="Roboto Mono"/>
                <a:sym typeface="Roboto Mono"/>
              </a:rPr>
            </a:br>
            <a:endParaRPr sz="4900">
              <a:solidFill>
                <a:schemeClr val="dk1"/>
              </a:solidFill>
              <a:latin typeface="Roboto Mono"/>
              <a:ea typeface="Roboto Mono"/>
              <a:cs typeface="Roboto Mono"/>
              <a:sym typeface="Roboto Mono"/>
            </a:endParaRPr>
          </a:p>
          <a:p>
            <a:pPr indent="-329723" lvl="1" marL="914400" rtl="0" algn="l">
              <a:lnSpc>
                <a:spcPct val="115000"/>
              </a:lnSpc>
              <a:spcBef>
                <a:spcPts val="0"/>
              </a:spcBef>
              <a:spcAft>
                <a:spcPts val="0"/>
              </a:spcAft>
              <a:buSzPct val="100000"/>
              <a:buChar char="○"/>
            </a:pPr>
            <a:r>
              <a:rPr lang="es-AR" sz="4900">
                <a:solidFill>
                  <a:schemeClr val="dk1"/>
                </a:solidFill>
                <a:latin typeface="Roboto Mono"/>
                <a:ea typeface="Roboto Mono"/>
                <a:cs typeface="Roboto Mono"/>
                <a:sym typeface="Roboto Mono"/>
              </a:rPr>
              <a:t>region</a:t>
            </a:r>
            <a:r>
              <a:rPr lang="es-AR" sz="4900">
                <a:solidFill>
                  <a:schemeClr val="dk1"/>
                </a:solidFill>
              </a:rPr>
              <a:t>, </a:t>
            </a:r>
            <a:r>
              <a:rPr lang="es-AR" sz="4900">
                <a:solidFill>
                  <a:schemeClr val="dk1"/>
                </a:solidFill>
                <a:latin typeface="Roboto Mono"/>
                <a:ea typeface="Roboto Mono"/>
                <a:cs typeface="Roboto Mono"/>
                <a:sym typeface="Roboto Mono"/>
              </a:rPr>
              <a:t>city_neighborhood</a:t>
            </a:r>
            <a:br>
              <a:rPr lang="es-AR" sz="4900">
                <a:solidFill>
                  <a:schemeClr val="dk1"/>
                </a:solidFill>
                <a:latin typeface="Roboto Mono"/>
                <a:ea typeface="Roboto Mono"/>
                <a:cs typeface="Roboto Mono"/>
                <a:sym typeface="Roboto Mono"/>
              </a:rPr>
            </a:br>
            <a:endParaRPr sz="4900">
              <a:solidFill>
                <a:schemeClr val="dk1"/>
              </a:solidFill>
              <a:latin typeface="Roboto Mono"/>
              <a:ea typeface="Roboto Mono"/>
              <a:cs typeface="Roboto Mono"/>
              <a:sym typeface="Roboto Mono"/>
            </a:endParaRPr>
          </a:p>
          <a:p>
            <a:pPr indent="-329723" lvl="1" marL="914400" rtl="0" algn="l">
              <a:lnSpc>
                <a:spcPct val="115000"/>
              </a:lnSpc>
              <a:spcBef>
                <a:spcPts val="0"/>
              </a:spcBef>
              <a:spcAft>
                <a:spcPts val="0"/>
              </a:spcAft>
              <a:buSzPct val="100000"/>
              <a:buChar char="○"/>
            </a:pPr>
            <a:r>
              <a:rPr lang="es-AR" sz="4900">
                <a:solidFill>
                  <a:schemeClr val="dk1"/>
                </a:solidFill>
                <a:latin typeface="Roboto Mono"/>
                <a:ea typeface="Roboto Mono"/>
                <a:cs typeface="Roboto Mono"/>
                <a:sym typeface="Roboto Mono"/>
              </a:rPr>
              <a:t>property_type</a:t>
            </a:r>
            <a:br>
              <a:rPr lang="es-AR" sz="4900">
                <a:solidFill>
                  <a:schemeClr val="dk1"/>
                </a:solidFill>
                <a:latin typeface="Roboto Mono"/>
                <a:ea typeface="Roboto Mono"/>
                <a:cs typeface="Roboto Mono"/>
                <a:sym typeface="Roboto Mono"/>
              </a:rPr>
            </a:br>
            <a:endParaRPr sz="4900">
              <a:solidFill>
                <a:schemeClr val="dk1"/>
              </a:solidFill>
              <a:latin typeface="Roboto Mono"/>
              <a:ea typeface="Roboto Mono"/>
              <a:cs typeface="Roboto Mono"/>
              <a:sym typeface="Roboto Mono"/>
            </a:endParaRPr>
          </a:p>
          <a:p>
            <a:pPr indent="-329723" lvl="0" marL="457200" rtl="0" algn="l">
              <a:lnSpc>
                <a:spcPct val="115000"/>
              </a:lnSpc>
              <a:spcBef>
                <a:spcPts val="0"/>
              </a:spcBef>
              <a:spcAft>
                <a:spcPts val="0"/>
              </a:spcAft>
              <a:buClr>
                <a:schemeClr val="lt1"/>
              </a:buClr>
              <a:buSzPct val="100000"/>
              <a:buChar char="●"/>
            </a:pPr>
            <a:r>
              <a:rPr lang="es-AR" sz="4900">
                <a:solidFill>
                  <a:schemeClr val="dk1"/>
                </a:solidFill>
              </a:rPr>
              <a:t>Se reemplazan </a:t>
            </a:r>
            <a:r>
              <a:rPr lang="es-AR" sz="4900">
                <a:solidFill>
                  <a:schemeClr val="dk1"/>
                </a:solidFill>
                <a:latin typeface="Roboto Mono"/>
                <a:ea typeface="Roboto Mono"/>
                <a:cs typeface="Roboto Mono"/>
                <a:sym typeface="Roboto Mono"/>
              </a:rPr>
              <a:t>NaN</a:t>
            </a:r>
            <a:r>
              <a:rPr lang="es-AR" sz="4900">
                <a:solidFill>
                  <a:schemeClr val="dk1"/>
                </a:solidFill>
              </a:rPr>
              <a:t> de Pandas por </a:t>
            </a:r>
            <a:r>
              <a:rPr lang="es-AR" sz="4900">
                <a:solidFill>
                  <a:schemeClr val="dk1"/>
                </a:solidFill>
                <a:latin typeface="Roboto Mono"/>
                <a:ea typeface="Roboto Mono"/>
                <a:cs typeface="Roboto Mono"/>
                <a:sym typeface="Roboto Mono"/>
              </a:rPr>
              <a:t>None</a:t>
            </a:r>
            <a:r>
              <a:rPr lang="es-AR" sz="4900">
                <a:solidFill>
                  <a:schemeClr val="dk1"/>
                </a:solidFill>
              </a:rPr>
              <a:t> para compa</a:t>
            </a:r>
            <a:r>
              <a:rPr lang="es-AR" sz="4900">
                <a:solidFill>
                  <a:schemeClr val="lt1"/>
                </a:solidFill>
              </a:rPr>
              <a:t>tibilidad con BSON</a:t>
            </a:r>
            <a:endParaRPr sz="4900">
              <a:solidFill>
                <a:schemeClr val="lt1"/>
              </a:solidFill>
            </a:endParaRPr>
          </a:p>
          <a:p>
            <a:pPr indent="0" lvl="0" marL="0" rtl="0" algn="l">
              <a:spcBef>
                <a:spcPts val="1200"/>
              </a:spcBef>
              <a:spcAft>
                <a:spcPts val="1600"/>
              </a:spcAft>
              <a:buNone/>
            </a:pPr>
            <a:r>
              <a:t/>
            </a:r>
            <a:endParaRPr>
              <a:solidFill>
                <a:schemeClr val="lt1"/>
              </a:solidFill>
            </a:endParaRPr>
          </a:p>
        </p:txBody>
      </p:sp>
      <p:pic>
        <p:nvPicPr>
          <p:cNvPr id="101" name="Google Shape;101;g3a3275c2ee3_0_8"/>
          <p:cNvPicPr preferRelativeResize="0"/>
          <p:nvPr/>
        </p:nvPicPr>
        <p:blipFill>
          <a:blip r:embed="rId3">
            <a:alphaModFix/>
          </a:blip>
          <a:stretch>
            <a:fillRect/>
          </a:stretch>
        </p:blipFill>
        <p:spPr>
          <a:xfrm>
            <a:off x="7744875" y="1747250"/>
            <a:ext cx="3376499" cy="4316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3a3275c2ee3_0_15"/>
          <p:cNvSpPr txBox="1"/>
          <p:nvPr>
            <p:ph type="title"/>
          </p:nvPr>
        </p:nvSpPr>
        <p:spPr>
          <a:xfrm>
            <a:off x="694550" y="1753750"/>
            <a:ext cx="6841800" cy="920700"/>
          </a:xfrm>
          <a:prstGeom prst="rect">
            <a:avLst/>
          </a:prstGeom>
        </p:spPr>
        <p:txBody>
          <a:bodyPr anchorCtr="0" anchor="ctr"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es-AR" sz="2400">
                <a:latin typeface="Arial"/>
                <a:ea typeface="Arial"/>
                <a:cs typeface="Arial"/>
                <a:sym typeface="Arial"/>
              </a:rPr>
              <a:t>Ventajas de guardarlo en MongoDB</a:t>
            </a:r>
            <a:endParaRPr b="1" sz="2400">
              <a:latin typeface="Arial"/>
              <a:ea typeface="Arial"/>
              <a:cs typeface="Arial"/>
              <a:sym typeface="Arial"/>
            </a:endParaRPr>
          </a:p>
          <a:p>
            <a:pPr indent="0" lvl="0" marL="0" rtl="0" algn="l">
              <a:spcBef>
                <a:spcPts val="0"/>
              </a:spcBef>
              <a:spcAft>
                <a:spcPts val="0"/>
              </a:spcAft>
              <a:buNone/>
            </a:pPr>
            <a:r>
              <a:t/>
            </a:r>
            <a:endParaRPr/>
          </a:p>
        </p:txBody>
      </p:sp>
      <p:sp>
        <p:nvSpPr>
          <p:cNvPr id="107" name="Google Shape;107;g3a3275c2ee3_0_15"/>
          <p:cNvSpPr txBox="1"/>
          <p:nvPr>
            <p:ph idx="1" type="body"/>
          </p:nvPr>
        </p:nvSpPr>
        <p:spPr>
          <a:xfrm>
            <a:off x="436300" y="2000000"/>
            <a:ext cx="6841800" cy="23838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SzPts val="935"/>
              <a:buNone/>
            </a:pPr>
            <a:r>
              <a:t/>
            </a:r>
            <a:endParaRPr sz="2375">
              <a:solidFill>
                <a:schemeClr val="dk1"/>
              </a:solidFill>
            </a:endParaRPr>
          </a:p>
          <a:p>
            <a:pPr indent="-330200" lvl="0" marL="457200" rtl="0" algn="l">
              <a:lnSpc>
                <a:spcPct val="115000"/>
              </a:lnSpc>
              <a:spcBef>
                <a:spcPts val="1200"/>
              </a:spcBef>
              <a:spcAft>
                <a:spcPts val="0"/>
              </a:spcAft>
              <a:buSzPts val="1600"/>
              <a:buChar char="●"/>
            </a:pPr>
            <a:r>
              <a:rPr lang="es-AR" sz="1600">
                <a:solidFill>
                  <a:schemeClr val="dk1"/>
                </a:solidFill>
              </a:rPr>
              <a:t>Acceso rápido desde notebooks, scripts o una futura API.</a:t>
            </a:r>
            <a:br>
              <a:rPr lang="es-AR" sz="1600">
                <a:solidFill>
                  <a:schemeClr val="dk1"/>
                </a:solidFill>
              </a:rPr>
            </a:br>
            <a:endParaRPr sz="1600">
              <a:solidFill>
                <a:schemeClr val="dk1"/>
              </a:solidFill>
            </a:endParaRPr>
          </a:p>
          <a:p>
            <a:pPr indent="-330200" lvl="0" marL="457200" rtl="0" algn="l">
              <a:lnSpc>
                <a:spcPct val="115000"/>
              </a:lnSpc>
              <a:spcBef>
                <a:spcPts val="0"/>
              </a:spcBef>
              <a:spcAft>
                <a:spcPts val="0"/>
              </a:spcAft>
              <a:buSzPts val="1600"/>
              <a:buChar char="●"/>
            </a:pPr>
            <a:r>
              <a:rPr lang="es-AR" sz="1600">
                <a:solidFill>
                  <a:schemeClr val="dk1"/>
                </a:solidFill>
              </a:rPr>
              <a:t>Posibilidad de aplicar filtros complejos directamente en la base.</a:t>
            </a:r>
            <a:br>
              <a:rPr lang="es-AR" sz="1600">
                <a:solidFill>
                  <a:schemeClr val="dk1"/>
                </a:solidFill>
              </a:rPr>
            </a:br>
            <a:endParaRPr sz="1600">
              <a:solidFill>
                <a:schemeClr val="dk1"/>
              </a:solidFill>
            </a:endParaRPr>
          </a:p>
          <a:p>
            <a:pPr indent="-330200" lvl="0" marL="457200" rtl="0" algn="l">
              <a:lnSpc>
                <a:spcPct val="115000"/>
              </a:lnSpc>
              <a:spcBef>
                <a:spcPts val="0"/>
              </a:spcBef>
              <a:spcAft>
                <a:spcPts val="0"/>
              </a:spcAft>
              <a:buSzPts val="1600"/>
              <a:buChar char="●"/>
            </a:pPr>
            <a:r>
              <a:rPr lang="es-AR" sz="1600">
                <a:solidFill>
                  <a:schemeClr val="dk1"/>
                </a:solidFill>
              </a:rPr>
              <a:t>Base común para todo el equipo (no dependemos del CSV local).</a:t>
            </a:r>
            <a:endParaRPr sz="1600">
              <a:solidFill>
                <a:schemeClr val="dk1"/>
              </a:solidFill>
            </a:endParaRPr>
          </a:p>
        </p:txBody>
      </p:sp>
      <p:pic>
        <p:nvPicPr>
          <p:cNvPr id="108" name="Google Shape;108;g3a3275c2ee3_0_15"/>
          <p:cNvPicPr preferRelativeResize="0"/>
          <p:nvPr/>
        </p:nvPicPr>
        <p:blipFill>
          <a:blip r:embed="rId3">
            <a:alphaModFix/>
          </a:blip>
          <a:stretch>
            <a:fillRect/>
          </a:stretch>
        </p:blipFill>
        <p:spPr>
          <a:xfrm>
            <a:off x="8352425" y="1410963"/>
            <a:ext cx="3039375" cy="3561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3a3275c2ee3_0_20"/>
          <p:cNvSpPr txBox="1"/>
          <p:nvPr>
            <p:ph type="title"/>
          </p:nvPr>
        </p:nvSpPr>
        <p:spPr>
          <a:xfrm>
            <a:off x="838200" y="84025"/>
            <a:ext cx="10515600" cy="9252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AR" sz="2400"/>
              <a:t>Registro de Resultados del Modelo en MongoDB</a:t>
            </a:r>
            <a:endParaRPr b="1" sz="2400"/>
          </a:p>
        </p:txBody>
      </p:sp>
      <p:sp>
        <p:nvSpPr>
          <p:cNvPr id="114" name="Google Shape;114;g3a3275c2ee3_0_20"/>
          <p:cNvSpPr txBox="1"/>
          <p:nvPr>
            <p:ph idx="1" type="body"/>
          </p:nvPr>
        </p:nvSpPr>
        <p:spPr>
          <a:xfrm>
            <a:off x="178750" y="1095300"/>
            <a:ext cx="5433900" cy="54441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b="1" lang="es-AR" sz="1600">
                <a:solidFill>
                  <a:schemeClr val="dk1"/>
                </a:solidFill>
              </a:rPr>
              <a:t>Colección de resultados</a:t>
            </a:r>
            <a:br>
              <a:rPr b="1" lang="es-AR" sz="1600">
                <a:solidFill>
                  <a:schemeClr val="dk1"/>
                </a:solidFill>
              </a:rPr>
            </a:br>
            <a:endParaRPr b="1" sz="1600">
              <a:solidFill>
                <a:schemeClr val="dk1"/>
              </a:solidFill>
            </a:endParaRPr>
          </a:p>
          <a:p>
            <a:pPr indent="-330200" lvl="0" marL="457200" rtl="0" algn="l">
              <a:lnSpc>
                <a:spcPct val="115000"/>
              </a:lnSpc>
              <a:spcBef>
                <a:spcPts val="1600"/>
              </a:spcBef>
              <a:spcAft>
                <a:spcPts val="0"/>
              </a:spcAft>
              <a:buSzPts val="1600"/>
              <a:buChar char="●"/>
            </a:pPr>
            <a:r>
              <a:rPr lang="es-AR" sz="1600">
                <a:solidFill>
                  <a:schemeClr val="dk1"/>
                </a:solidFill>
                <a:latin typeface="Roboto Mono"/>
                <a:ea typeface="Roboto Mono"/>
                <a:cs typeface="Roboto Mono"/>
                <a:sym typeface="Roboto Mono"/>
              </a:rPr>
              <a:t>modelo_seleccionado_resultados</a:t>
            </a:r>
            <a:br>
              <a:rPr lang="es-AR" sz="1600">
                <a:solidFill>
                  <a:schemeClr val="dk1"/>
                </a:solidFill>
                <a:latin typeface="Roboto Mono"/>
                <a:ea typeface="Roboto Mono"/>
                <a:cs typeface="Roboto Mono"/>
                <a:sym typeface="Roboto Mono"/>
              </a:rPr>
            </a:br>
            <a:endParaRPr sz="1600">
              <a:solidFill>
                <a:schemeClr val="dk1"/>
              </a:solidFill>
              <a:latin typeface="Roboto Mono"/>
              <a:ea typeface="Roboto Mono"/>
              <a:cs typeface="Roboto Mono"/>
              <a:sym typeface="Roboto Mono"/>
            </a:endParaRPr>
          </a:p>
          <a:p>
            <a:pPr indent="-330200" lvl="0" marL="457200" rtl="0" algn="l">
              <a:lnSpc>
                <a:spcPct val="115000"/>
              </a:lnSpc>
              <a:spcBef>
                <a:spcPts val="0"/>
              </a:spcBef>
              <a:spcAft>
                <a:spcPts val="0"/>
              </a:spcAft>
              <a:buSzPts val="1600"/>
              <a:buChar char="●"/>
            </a:pPr>
            <a:r>
              <a:rPr lang="es-AR" sz="1600">
                <a:solidFill>
                  <a:schemeClr val="dk1"/>
                </a:solidFill>
              </a:rPr>
              <a:t>Guarda:</a:t>
            </a:r>
            <a:br>
              <a:rPr lang="es-AR" sz="1600">
                <a:solidFill>
                  <a:schemeClr val="dk1"/>
                </a:solidFill>
              </a:rPr>
            </a:br>
            <a:endParaRPr sz="1600">
              <a:solidFill>
                <a:schemeClr val="dk1"/>
              </a:solidFill>
            </a:endParaRPr>
          </a:p>
          <a:p>
            <a:pPr indent="-330200" lvl="1" marL="914400" rtl="0" algn="l">
              <a:lnSpc>
                <a:spcPct val="115000"/>
              </a:lnSpc>
              <a:spcBef>
                <a:spcPts val="0"/>
              </a:spcBef>
              <a:spcAft>
                <a:spcPts val="0"/>
              </a:spcAft>
              <a:buSzPts val="1600"/>
              <a:buChar char="○"/>
            </a:pPr>
            <a:r>
              <a:rPr lang="es-AR" sz="1600">
                <a:solidFill>
                  <a:schemeClr val="dk1"/>
                </a:solidFill>
                <a:latin typeface="Roboto Mono"/>
                <a:ea typeface="Roboto Mono"/>
                <a:cs typeface="Roboto Mono"/>
                <a:sym typeface="Roboto Mono"/>
              </a:rPr>
              <a:t>modelo</a:t>
            </a:r>
            <a:r>
              <a:rPr lang="es-AR" sz="1600">
                <a:solidFill>
                  <a:schemeClr val="dk1"/>
                </a:solidFill>
              </a:rPr>
              <a:t>: </a:t>
            </a:r>
            <a:r>
              <a:rPr lang="es-AR" sz="1600">
                <a:solidFill>
                  <a:schemeClr val="dk1"/>
                </a:solidFill>
                <a:latin typeface="Roboto Mono"/>
                <a:ea typeface="Roboto Mono"/>
                <a:cs typeface="Roboto Mono"/>
                <a:sym typeface="Roboto Mono"/>
              </a:rPr>
              <a:t>"RandomForestRegressor"</a:t>
            </a:r>
            <a:br>
              <a:rPr lang="es-AR" sz="1600">
                <a:solidFill>
                  <a:schemeClr val="dk1"/>
                </a:solidFill>
                <a:latin typeface="Roboto Mono"/>
                <a:ea typeface="Roboto Mono"/>
                <a:cs typeface="Roboto Mono"/>
                <a:sym typeface="Roboto Mono"/>
              </a:rPr>
            </a:br>
            <a:endParaRPr sz="1600">
              <a:solidFill>
                <a:schemeClr val="dk1"/>
              </a:solidFill>
              <a:latin typeface="Roboto Mono"/>
              <a:ea typeface="Roboto Mono"/>
              <a:cs typeface="Roboto Mono"/>
              <a:sym typeface="Roboto Mono"/>
            </a:endParaRPr>
          </a:p>
          <a:p>
            <a:pPr indent="-330200" lvl="1" marL="914400" rtl="0" algn="l">
              <a:lnSpc>
                <a:spcPct val="115000"/>
              </a:lnSpc>
              <a:spcBef>
                <a:spcPts val="0"/>
              </a:spcBef>
              <a:spcAft>
                <a:spcPts val="0"/>
              </a:spcAft>
              <a:buSzPts val="1600"/>
              <a:buChar char="○"/>
            </a:pPr>
            <a:r>
              <a:rPr lang="es-AR" sz="1600">
                <a:solidFill>
                  <a:schemeClr val="dk1"/>
                </a:solidFill>
                <a:latin typeface="Roboto Mono"/>
                <a:ea typeface="Roboto Mono"/>
                <a:cs typeface="Roboto Mono"/>
                <a:sym typeface="Roboto Mono"/>
              </a:rPr>
              <a:t>mae</a:t>
            </a:r>
            <a:r>
              <a:rPr lang="es-AR" sz="1600">
                <a:solidFill>
                  <a:schemeClr val="dk1"/>
                </a:solidFill>
              </a:rPr>
              <a:t>, </a:t>
            </a:r>
            <a:r>
              <a:rPr lang="es-AR" sz="1600">
                <a:solidFill>
                  <a:schemeClr val="dk1"/>
                </a:solidFill>
                <a:latin typeface="Roboto Mono"/>
                <a:ea typeface="Roboto Mono"/>
                <a:cs typeface="Roboto Mono"/>
                <a:sym typeface="Roboto Mono"/>
              </a:rPr>
              <a:t>rmse</a:t>
            </a:r>
            <a:r>
              <a:rPr lang="es-AR" sz="1600">
                <a:solidFill>
                  <a:schemeClr val="dk1"/>
                </a:solidFill>
              </a:rPr>
              <a:t>, </a:t>
            </a:r>
            <a:r>
              <a:rPr lang="es-AR" sz="1600">
                <a:solidFill>
                  <a:schemeClr val="dk1"/>
                </a:solidFill>
                <a:latin typeface="Roboto Mono"/>
                <a:ea typeface="Roboto Mono"/>
                <a:cs typeface="Roboto Mono"/>
                <a:sym typeface="Roboto Mono"/>
              </a:rPr>
              <a:t>r2</a:t>
            </a:r>
            <a:br>
              <a:rPr lang="es-AR" sz="1600">
                <a:solidFill>
                  <a:schemeClr val="dk1"/>
                </a:solidFill>
                <a:latin typeface="Roboto Mono"/>
                <a:ea typeface="Roboto Mono"/>
                <a:cs typeface="Roboto Mono"/>
                <a:sym typeface="Roboto Mono"/>
              </a:rPr>
            </a:br>
            <a:endParaRPr sz="1600">
              <a:solidFill>
                <a:schemeClr val="dk1"/>
              </a:solidFill>
              <a:latin typeface="Roboto Mono"/>
              <a:ea typeface="Roboto Mono"/>
              <a:cs typeface="Roboto Mono"/>
              <a:sym typeface="Roboto Mono"/>
            </a:endParaRPr>
          </a:p>
          <a:p>
            <a:pPr indent="-330200" lvl="1" marL="914400" rtl="0" algn="l">
              <a:lnSpc>
                <a:spcPct val="115000"/>
              </a:lnSpc>
              <a:spcBef>
                <a:spcPts val="0"/>
              </a:spcBef>
              <a:spcAft>
                <a:spcPts val="0"/>
              </a:spcAft>
              <a:buSzPts val="1600"/>
              <a:buChar char="○"/>
            </a:pPr>
            <a:r>
              <a:rPr lang="es-AR" sz="1600">
                <a:solidFill>
                  <a:schemeClr val="dk1"/>
                </a:solidFill>
                <a:latin typeface="Roboto Mono"/>
                <a:ea typeface="Roboto Mono"/>
                <a:cs typeface="Roboto Mono"/>
                <a:sym typeface="Roboto Mono"/>
              </a:rPr>
              <a:t>n_muestras_train</a:t>
            </a:r>
            <a:r>
              <a:rPr lang="es-AR" sz="1600">
                <a:solidFill>
                  <a:schemeClr val="dk1"/>
                </a:solidFill>
              </a:rPr>
              <a:t>, </a:t>
            </a:r>
            <a:r>
              <a:rPr lang="es-AR" sz="1600">
                <a:solidFill>
                  <a:schemeClr val="dk1"/>
                </a:solidFill>
                <a:latin typeface="Roboto Mono"/>
                <a:ea typeface="Roboto Mono"/>
                <a:cs typeface="Roboto Mono"/>
                <a:sym typeface="Roboto Mono"/>
              </a:rPr>
              <a:t>n_muestras_test</a:t>
            </a:r>
            <a:br>
              <a:rPr lang="es-AR" sz="1600">
                <a:solidFill>
                  <a:schemeClr val="dk1"/>
                </a:solidFill>
                <a:latin typeface="Roboto Mono"/>
                <a:ea typeface="Roboto Mono"/>
                <a:cs typeface="Roboto Mono"/>
                <a:sym typeface="Roboto Mono"/>
              </a:rPr>
            </a:br>
            <a:endParaRPr sz="1600">
              <a:solidFill>
                <a:schemeClr val="dk1"/>
              </a:solidFill>
              <a:latin typeface="Roboto Mono"/>
              <a:ea typeface="Roboto Mono"/>
              <a:cs typeface="Roboto Mono"/>
              <a:sym typeface="Roboto Mono"/>
            </a:endParaRPr>
          </a:p>
          <a:p>
            <a:pPr indent="-330200" lvl="1" marL="914400" rtl="0" algn="l">
              <a:lnSpc>
                <a:spcPct val="115000"/>
              </a:lnSpc>
              <a:spcBef>
                <a:spcPts val="0"/>
              </a:spcBef>
              <a:spcAft>
                <a:spcPts val="0"/>
              </a:spcAft>
              <a:buSzPts val="1600"/>
              <a:buChar char="○"/>
            </a:pPr>
            <a:r>
              <a:rPr lang="es-AR" sz="1600">
                <a:solidFill>
                  <a:schemeClr val="dk1"/>
                </a:solidFill>
                <a:latin typeface="Roboto Mono"/>
                <a:ea typeface="Roboto Mono"/>
                <a:cs typeface="Roboto Mono"/>
                <a:sym typeface="Roboto Mono"/>
              </a:rPr>
              <a:t>fecha_evaluacion</a:t>
            </a:r>
            <a:br>
              <a:rPr lang="es-AR" sz="1600">
                <a:solidFill>
                  <a:schemeClr val="dk1"/>
                </a:solidFill>
                <a:latin typeface="Roboto Mono"/>
                <a:ea typeface="Roboto Mono"/>
                <a:cs typeface="Roboto Mono"/>
                <a:sym typeface="Roboto Mono"/>
              </a:rPr>
            </a:br>
            <a:endParaRPr sz="1600">
              <a:solidFill>
                <a:schemeClr val="dk1"/>
              </a:solidFill>
              <a:latin typeface="Roboto Mono"/>
              <a:ea typeface="Roboto Mono"/>
              <a:cs typeface="Roboto Mono"/>
              <a:sym typeface="Roboto Mono"/>
            </a:endParaRPr>
          </a:p>
          <a:p>
            <a:pPr indent="-330200" lvl="1" marL="914400" rtl="0" algn="l">
              <a:lnSpc>
                <a:spcPct val="115000"/>
              </a:lnSpc>
              <a:spcBef>
                <a:spcPts val="0"/>
              </a:spcBef>
              <a:spcAft>
                <a:spcPts val="0"/>
              </a:spcAft>
              <a:buSzPts val="1600"/>
              <a:buChar char="○"/>
            </a:pPr>
            <a:r>
              <a:rPr lang="es-AR" sz="1600">
                <a:solidFill>
                  <a:schemeClr val="dk1"/>
                </a:solidFill>
                <a:latin typeface="Roboto Mono"/>
                <a:ea typeface="Roboto Mono"/>
                <a:cs typeface="Roboto Mono"/>
                <a:sym typeface="Roboto Mono"/>
              </a:rPr>
              <a:t>es_modelo_seleccionado: true</a:t>
            </a:r>
            <a:br>
              <a:rPr lang="es-AR" sz="1600">
                <a:solidFill>
                  <a:schemeClr val="dk1"/>
                </a:solidFill>
                <a:latin typeface="Roboto Mono"/>
                <a:ea typeface="Roboto Mono"/>
                <a:cs typeface="Roboto Mono"/>
                <a:sym typeface="Roboto Mono"/>
              </a:rPr>
            </a:br>
            <a:br>
              <a:rPr lang="es-AR" sz="1600">
                <a:solidFill>
                  <a:schemeClr val="dk1"/>
                </a:solidFill>
                <a:latin typeface="Roboto Mono"/>
                <a:ea typeface="Roboto Mono"/>
                <a:cs typeface="Roboto Mono"/>
                <a:sym typeface="Roboto Mono"/>
              </a:rPr>
            </a:br>
            <a:endParaRPr sz="1600">
              <a:solidFill>
                <a:schemeClr val="dk1"/>
              </a:solidFill>
            </a:endParaRPr>
          </a:p>
          <a:p>
            <a:pPr indent="0" lvl="0" marL="0" rtl="0" algn="l">
              <a:spcBef>
                <a:spcPts val="1200"/>
              </a:spcBef>
              <a:spcAft>
                <a:spcPts val="1600"/>
              </a:spcAft>
              <a:buNone/>
            </a:pPr>
            <a:r>
              <a:t/>
            </a:r>
            <a:endParaRPr sz="1600"/>
          </a:p>
        </p:txBody>
      </p:sp>
      <p:pic>
        <p:nvPicPr>
          <p:cNvPr id="115" name="Google Shape;115;g3a3275c2ee3_0_20"/>
          <p:cNvPicPr preferRelativeResize="0"/>
          <p:nvPr/>
        </p:nvPicPr>
        <p:blipFill>
          <a:blip r:embed="rId3">
            <a:alphaModFix/>
          </a:blip>
          <a:stretch>
            <a:fillRect/>
          </a:stretch>
        </p:blipFill>
        <p:spPr>
          <a:xfrm>
            <a:off x="6425025" y="1607774"/>
            <a:ext cx="5285224" cy="3303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a3275c2ee3_0_32"/>
          <p:cNvSpPr txBox="1"/>
          <p:nvPr>
            <p:ph idx="1" type="body"/>
          </p:nvPr>
        </p:nvSpPr>
        <p:spPr>
          <a:xfrm>
            <a:off x="175075" y="1153550"/>
            <a:ext cx="8192400" cy="5193600"/>
          </a:xfrm>
          <a:prstGeom prst="rect">
            <a:avLst/>
          </a:prstGeom>
        </p:spPr>
        <p:txBody>
          <a:bodyPr anchorCtr="0" anchor="t" bIns="45700" lIns="91425" spcFirstLastPara="1" rIns="91425" wrap="square" tIns="45700">
            <a:normAutofit lnSpcReduction="10000"/>
          </a:bodyPr>
          <a:lstStyle/>
          <a:p>
            <a:pPr indent="0" lvl="0" marL="0" rtl="0" algn="l">
              <a:lnSpc>
                <a:spcPct val="115000"/>
              </a:lnSpc>
              <a:spcBef>
                <a:spcPts val="1200"/>
              </a:spcBef>
              <a:spcAft>
                <a:spcPts val="0"/>
              </a:spcAft>
              <a:buNone/>
            </a:pPr>
            <a:br>
              <a:rPr lang="es-AR" sz="1600">
                <a:solidFill>
                  <a:schemeClr val="dk1"/>
                </a:solidFill>
              </a:rPr>
            </a:br>
            <a:endParaRPr sz="1600">
              <a:solidFill>
                <a:schemeClr val="dk1"/>
              </a:solidFill>
            </a:endParaRPr>
          </a:p>
          <a:p>
            <a:pPr indent="-330200" lvl="1" marL="914400" rtl="0" algn="l">
              <a:lnSpc>
                <a:spcPct val="115000"/>
              </a:lnSpc>
              <a:spcBef>
                <a:spcPts val="1200"/>
              </a:spcBef>
              <a:spcAft>
                <a:spcPts val="0"/>
              </a:spcAft>
              <a:buSzPts val="1600"/>
              <a:buChar char="○"/>
            </a:pPr>
            <a:r>
              <a:rPr lang="es-AR" sz="1600">
                <a:solidFill>
                  <a:schemeClr val="dk1"/>
                </a:solidFill>
              </a:rPr>
              <a:t>Hiperparámetros (</a:t>
            </a:r>
            <a:r>
              <a:rPr lang="es-AR" sz="1600">
                <a:solidFill>
                  <a:schemeClr val="dk1"/>
                </a:solidFill>
                <a:latin typeface="Roboto Mono"/>
                <a:ea typeface="Roboto Mono"/>
                <a:cs typeface="Roboto Mono"/>
                <a:sym typeface="Roboto Mono"/>
              </a:rPr>
              <a:t>n_estimators</a:t>
            </a:r>
            <a:r>
              <a:rPr lang="es-AR" sz="1600">
                <a:solidFill>
                  <a:schemeClr val="dk1"/>
                </a:solidFill>
              </a:rPr>
              <a:t>, </a:t>
            </a:r>
            <a:r>
              <a:rPr lang="es-AR" sz="1600">
                <a:solidFill>
                  <a:schemeClr val="dk1"/>
                </a:solidFill>
                <a:latin typeface="Roboto Mono"/>
                <a:ea typeface="Roboto Mono"/>
                <a:cs typeface="Roboto Mono"/>
                <a:sym typeface="Roboto Mono"/>
              </a:rPr>
              <a:t>max_depth</a:t>
            </a:r>
            <a:r>
              <a:rPr lang="es-AR" sz="1600">
                <a:solidFill>
                  <a:schemeClr val="dk1"/>
                </a:solidFill>
              </a:rPr>
              <a:t>, etc.)</a:t>
            </a:r>
            <a:br>
              <a:rPr lang="es-AR" sz="1600">
                <a:solidFill>
                  <a:schemeClr val="dk1"/>
                </a:solidFill>
              </a:rPr>
            </a:br>
            <a:endParaRPr sz="1600">
              <a:solidFill>
                <a:schemeClr val="dk1"/>
              </a:solidFill>
            </a:endParaRPr>
          </a:p>
          <a:p>
            <a:pPr indent="-330200" lvl="1" marL="914400" rtl="0" algn="l">
              <a:lnSpc>
                <a:spcPct val="115000"/>
              </a:lnSpc>
              <a:spcBef>
                <a:spcPts val="0"/>
              </a:spcBef>
              <a:spcAft>
                <a:spcPts val="0"/>
              </a:spcAft>
              <a:buSzPts val="1600"/>
              <a:buChar char="○"/>
            </a:pPr>
            <a:r>
              <a:rPr lang="es-AR" sz="1600">
                <a:solidFill>
                  <a:schemeClr val="dk1"/>
                </a:solidFill>
              </a:rPr>
              <a:t>Listado de </a:t>
            </a:r>
            <a:r>
              <a:rPr b="1" lang="es-AR" sz="1600">
                <a:solidFill>
                  <a:schemeClr val="dk1"/>
                </a:solidFill>
              </a:rPr>
              <a:t>features numéricas</a:t>
            </a:r>
            <a:r>
              <a:rPr lang="es-AR" sz="1600">
                <a:solidFill>
                  <a:schemeClr val="dk1"/>
                </a:solidFill>
              </a:rPr>
              <a:t> y </a:t>
            </a:r>
            <a:r>
              <a:rPr b="1" lang="es-AR" sz="1600">
                <a:solidFill>
                  <a:schemeClr val="dk1"/>
                </a:solidFill>
              </a:rPr>
              <a:t>categóricas</a:t>
            </a:r>
            <a:br>
              <a:rPr b="1" lang="es-AR" sz="1600">
                <a:solidFill>
                  <a:schemeClr val="dk1"/>
                </a:solidFill>
              </a:rPr>
            </a:br>
            <a:endParaRPr b="1" sz="1600">
              <a:solidFill>
                <a:schemeClr val="dk1"/>
              </a:solidFill>
            </a:endParaRPr>
          </a:p>
          <a:p>
            <a:pPr indent="-330200" lvl="1" marL="914400" rtl="0" algn="l">
              <a:lnSpc>
                <a:spcPct val="115000"/>
              </a:lnSpc>
              <a:spcBef>
                <a:spcPts val="0"/>
              </a:spcBef>
              <a:spcAft>
                <a:spcPts val="0"/>
              </a:spcAft>
              <a:buSzPts val="1600"/>
              <a:buChar char="○"/>
            </a:pPr>
            <a:r>
              <a:rPr lang="es-AR" sz="1600">
                <a:solidFill>
                  <a:schemeClr val="dk1"/>
                </a:solidFill>
              </a:rPr>
              <a:t>Descripción del </a:t>
            </a:r>
            <a:r>
              <a:rPr b="1" lang="es-AR" sz="1600">
                <a:solidFill>
                  <a:schemeClr val="dk1"/>
                </a:solidFill>
              </a:rPr>
              <a:t>preprocesamiento</a:t>
            </a:r>
            <a:endParaRPr b="1" sz="1600">
              <a:solidFill>
                <a:schemeClr val="dk1"/>
              </a:solidFill>
            </a:endParaRPr>
          </a:p>
          <a:p>
            <a:pPr indent="0" lvl="0" marL="457200" rtl="0" algn="l">
              <a:lnSpc>
                <a:spcPct val="115000"/>
              </a:lnSpc>
              <a:spcBef>
                <a:spcPts val="1200"/>
              </a:spcBef>
              <a:spcAft>
                <a:spcPts val="0"/>
              </a:spcAft>
              <a:buNone/>
            </a:pPr>
            <a:r>
              <a:rPr lang="es-AR" sz="1600">
                <a:solidFill>
                  <a:schemeClr val="dk1"/>
                </a:solidFill>
              </a:rPr>
              <a:t>Para numéricas:</a:t>
            </a:r>
            <a:endParaRPr sz="1600">
              <a:solidFill>
                <a:schemeClr val="dk1"/>
              </a:solidFill>
            </a:endParaRPr>
          </a:p>
          <a:p>
            <a:pPr indent="0" lvl="0" marL="457200" rtl="0" algn="l">
              <a:lnSpc>
                <a:spcPct val="115000"/>
              </a:lnSpc>
              <a:spcBef>
                <a:spcPts val="1200"/>
              </a:spcBef>
              <a:spcAft>
                <a:spcPts val="0"/>
              </a:spcAft>
              <a:buNone/>
            </a:pPr>
            <a:r>
              <a:rPr lang="es-AR" sz="1600">
                <a:solidFill>
                  <a:schemeClr val="dk1"/>
                </a:solidFill>
              </a:rPr>
              <a:t>Imputación con la </a:t>
            </a:r>
            <a:r>
              <a:rPr b="1" lang="es-AR" sz="1600">
                <a:solidFill>
                  <a:schemeClr val="dk1"/>
                </a:solidFill>
              </a:rPr>
              <a:t>mediana</a:t>
            </a:r>
            <a:r>
              <a:rPr lang="es-AR" sz="1600">
                <a:solidFill>
                  <a:schemeClr val="dk1"/>
                </a:solidFill>
              </a:rPr>
              <a:t> (</a:t>
            </a:r>
            <a:r>
              <a:rPr lang="es-AR" sz="1600">
                <a:solidFill>
                  <a:schemeClr val="dk1"/>
                </a:solidFill>
                <a:latin typeface="Roboto Mono"/>
                <a:ea typeface="Roboto Mono"/>
                <a:cs typeface="Roboto Mono"/>
                <a:sym typeface="Roboto Mono"/>
              </a:rPr>
              <a:t>SimpleImputer(strategy="median")</a:t>
            </a:r>
            <a:r>
              <a:rPr lang="es-AR" sz="1600">
                <a:solidFill>
                  <a:schemeClr val="dk1"/>
                </a:solidFill>
              </a:rPr>
              <a:t>).</a:t>
            </a:r>
            <a:endParaRPr sz="1600">
              <a:solidFill>
                <a:schemeClr val="dk1"/>
              </a:solidFill>
            </a:endParaRPr>
          </a:p>
          <a:p>
            <a:pPr indent="0" lvl="0" marL="457200" rtl="0" algn="l">
              <a:lnSpc>
                <a:spcPct val="115000"/>
              </a:lnSpc>
              <a:spcBef>
                <a:spcPts val="1200"/>
              </a:spcBef>
              <a:spcAft>
                <a:spcPts val="0"/>
              </a:spcAft>
              <a:buNone/>
            </a:pPr>
            <a:r>
              <a:rPr lang="es-AR" sz="1600">
                <a:solidFill>
                  <a:schemeClr val="dk1"/>
                </a:solidFill>
              </a:rPr>
              <a:t>Escalado con </a:t>
            </a:r>
            <a:r>
              <a:rPr lang="es-AR" sz="1600">
                <a:solidFill>
                  <a:schemeClr val="dk1"/>
                </a:solidFill>
                <a:latin typeface="Roboto Mono"/>
                <a:ea typeface="Roboto Mono"/>
                <a:cs typeface="Roboto Mono"/>
                <a:sym typeface="Roboto Mono"/>
              </a:rPr>
              <a:t>StandardScaler</a:t>
            </a:r>
            <a:r>
              <a:rPr lang="es-AR" sz="1600">
                <a:solidFill>
                  <a:schemeClr val="dk1"/>
                </a:solidFill>
              </a:rPr>
              <a:t> (media 0, desvío 1).</a:t>
            </a:r>
            <a:endParaRPr sz="1600">
              <a:solidFill>
                <a:schemeClr val="dk1"/>
              </a:solidFill>
            </a:endParaRPr>
          </a:p>
          <a:p>
            <a:pPr indent="0" lvl="0" marL="457200" rtl="0" algn="l">
              <a:lnSpc>
                <a:spcPct val="115000"/>
              </a:lnSpc>
              <a:spcBef>
                <a:spcPts val="1200"/>
              </a:spcBef>
              <a:spcAft>
                <a:spcPts val="0"/>
              </a:spcAft>
              <a:buNone/>
            </a:pPr>
            <a:r>
              <a:rPr lang="es-AR" sz="1600">
                <a:solidFill>
                  <a:schemeClr val="dk1"/>
                </a:solidFill>
              </a:rPr>
              <a:t>Para categóricas:</a:t>
            </a:r>
            <a:endParaRPr sz="1600">
              <a:solidFill>
                <a:schemeClr val="dk1"/>
              </a:solidFill>
            </a:endParaRPr>
          </a:p>
          <a:p>
            <a:pPr indent="0" lvl="0" marL="914400" rtl="0" algn="l">
              <a:lnSpc>
                <a:spcPct val="115000"/>
              </a:lnSpc>
              <a:spcBef>
                <a:spcPts val="1600"/>
              </a:spcBef>
              <a:spcAft>
                <a:spcPts val="0"/>
              </a:spcAft>
              <a:buNone/>
            </a:pPr>
            <a:r>
              <a:rPr lang="es-AR" sz="1600">
                <a:solidFill>
                  <a:schemeClr val="dk1"/>
                </a:solidFill>
              </a:rPr>
              <a:t>Imputación con el </a:t>
            </a:r>
            <a:r>
              <a:rPr b="1" lang="es-AR" sz="1600">
                <a:solidFill>
                  <a:schemeClr val="dk1"/>
                </a:solidFill>
              </a:rPr>
              <a:t>valor más frecuente</a:t>
            </a:r>
            <a:r>
              <a:rPr lang="es-AR" sz="1600">
                <a:solidFill>
                  <a:schemeClr val="dk1"/>
                </a:solidFill>
              </a:rPr>
              <a:t>.</a:t>
            </a:r>
            <a:endParaRPr sz="1600">
              <a:solidFill>
                <a:schemeClr val="dk1"/>
              </a:solidFill>
            </a:endParaRPr>
          </a:p>
          <a:p>
            <a:pPr indent="0" lvl="0" marL="914400" rtl="0" algn="l">
              <a:lnSpc>
                <a:spcPct val="115000"/>
              </a:lnSpc>
              <a:spcBef>
                <a:spcPts val="1200"/>
              </a:spcBef>
              <a:spcAft>
                <a:spcPts val="0"/>
              </a:spcAft>
              <a:buNone/>
            </a:pPr>
            <a:r>
              <a:rPr lang="es-AR" sz="1600">
                <a:solidFill>
                  <a:schemeClr val="dk1"/>
                </a:solidFill>
              </a:rPr>
              <a:t>Codificación con </a:t>
            </a:r>
            <a:r>
              <a:rPr lang="es-AR" sz="1600">
                <a:solidFill>
                  <a:schemeClr val="dk1"/>
                </a:solidFill>
                <a:latin typeface="Roboto Mono"/>
                <a:ea typeface="Roboto Mono"/>
                <a:cs typeface="Roboto Mono"/>
                <a:sym typeface="Roboto Mono"/>
              </a:rPr>
              <a:t>OneHotEncoder</a:t>
            </a:r>
            <a:r>
              <a:rPr lang="es-AR" sz="1600">
                <a:solidFill>
                  <a:schemeClr val="dk1"/>
                </a:solidFill>
              </a:rPr>
              <a:t>.</a:t>
            </a:r>
            <a:endParaRPr sz="1600">
              <a:solidFill>
                <a:schemeClr val="dk1"/>
              </a:solidFill>
            </a:endParaRPr>
          </a:p>
          <a:p>
            <a:pPr indent="-330200" lvl="0" marL="914400" rtl="0" algn="l">
              <a:lnSpc>
                <a:spcPct val="115000"/>
              </a:lnSpc>
              <a:spcBef>
                <a:spcPts val="1200"/>
              </a:spcBef>
              <a:spcAft>
                <a:spcPts val="0"/>
              </a:spcAft>
              <a:buSzPts val="1600"/>
              <a:buFont typeface="Roboto Mono"/>
              <a:buChar char="●"/>
            </a:pPr>
            <a:r>
              <a:rPr lang="es-AR" sz="1600">
                <a:solidFill>
                  <a:schemeClr val="dk1"/>
                </a:solidFill>
                <a:latin typeface="Roboto Mono"/>
                <a:ea typeface="Roboto Mono"/>
                <a:cs typeface="Roboto Mono"/>
                <a:sym typeface="Roboto Mono"/>
              </a:rPr>
              <a:t>dataset_origen: "data_trimmed"</a:t>
            </a:r>
            <a:endParaRPr sz="1600">
              <a:solidFill>
                <a:schemeClr val="dk1"/>
              </a:solidFill>
            </a:endParaRPr>
          </a:p>
        </p:txBody>
      </p:sp>
      <p:sp>
        <p:nvSpPr>
          <p:cNvPr id="121" name="Google Shape;121;g3a3275c2ee3_0_32"/>
          <p:cNvSpPr txBox="1"/>
          <p:nvPr/>
        </p:nvSpPr>
        <p:spPr>
          <a:xfrm>
            <a:off x="548050" y="282600"/>
            <a:ext cx="8192400" cy="76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s-AR" sz="2400">
                <a:solidFill>
                  <a:schemeClr val="dk1"/>
                </a:solidFill>
                <a:latin typeface="Roboto Mono"/>
                <a:ea typeface="Roboto Mono"/>
                <a:cs typeface="Roboto Mono"/>
                <a:sym typeface="Roboto Mono"/>
              </a:rPr>
              <a:t>modelo_seleccionado_configuracion</a:t>
            </a:r>
            <a:endParaRPr b="1" sz="2400">
              <a:solidFill>
                <a:schemeClr val="dk1"/>
              </a:solidFill>
              <a:latin typeface="Roboto Mono"/>
              <a:ea typeface="Roboto Mono"/>
              <a:cs typeface="Roboto Mono"/>
              <a:sym typeface="Roboto Mono"/>
            </a:endParaRPr>
          </a:p>
          <a:p>
            <a:pPr indent="0" lvl="0" marL="0" rtl="0" algn="l">
              <a:lnSpc>
                <a:spcPct val="115000"/>
              </a:lnSpc>
              <a:spcBef>
                <a:spcPts val="1200"/>
              </a:spcBef>
              <a:spcAft>
                <a:spcPts val="1200"/>
              </a:spcAft>
              <a:buClr>
                <a:schemeClr val="dk1"/>
              </a:buClr>
              <a:buSzPts val="1100"/>
              <a:buFont typeface="Arial"/>
              <a:buNone/>
            </a:pPr>
            <a:r>
              <a:rPr b="1" lang="es-AR" sz="2400">
                <a:solidFill>
                  <a:schemeClr val="lt1"/>
                </a:solidFill>
                <a:latin typeface="Roboto Mono"/>
                <a:ea typeface="Roboto Mono"/>
                <a:cs typeface="Roboto Mono"/>
                <a:sym typeface="Roboto Mono"/>
              </a:rPr>
              <a:t> </a:t>
            </a:r>
            <a:r>
              <a:rPr b="1" lang="es-AR" sz="2400">
                <a:solidFill>
                  <a:schemeClr val="lt1"/>
                </a:solidFill>
              </a:rPr>
              <a:t>Guarda:</a:t>
            </a:r>
            <a:endParaRPr b="1" sz="3600">
              <a:solidFill>
                <a:schemeClr val="dk1"/>
              </a:solidFill>
            </a:endParaRPr>
          </a:p>
        </p:txBody>
      </p:sp>
      <p:pic>
        <p:nvPicPr>
          <p:cNvPr id="122" name="Google Shape;122;g3a3275c2ee3_0_32"/>
          <p:cNvPicPr preferRelativeResize="0"/>
          <p:nvPr/>
        </p:nvPicPr>
        <p:blipFill>
          <a:blip r:embed="rId3">
            <a:alphaModFix/>
          </a:blip>
          <a:stretch>
            <a:fillRect/>
          </a:stretch>
        </p:blipFill>
        <p:spPr>
          <a:xfrm>
            <a:off x="8017725" y="1669137"/>
            <a:ext cx="3519725" cy="351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a3275c2ee3_0_27"/>
          <p:cNvSpPr txBox="1"/>
          <p:nvPr>
            <p:ph type="title"/>
          </p:nvPr>
        </p:nvSpPr>
        <p:spPr>
          <a:xfrm>
            <a:off x="264300" y="3062425"/>
            <a:ext cx="4229400" cy="1325700"/>
          </a:xfrm>
          <a:prstGeom prst="rect">
            <a:avLst/>
          </a:prstGeom>
        </p:spPr>
        <p:txBody>
          <a:bodyPr anchorCtr="0" anchor="ctr" bIns="45700" lIns="91425" spcFirstLastPara="1" rIns="91425" wrap="square" tIns="45700">
            <a:normAutofit/>
          </a:bodyPr>
          <a:lstStyle/>
          <a:p>
            <a:pPr indent="0" lvl="0" marL="0" rtl="0" algn="l">
              <a:lnSpc>
                <a:spcPct val="115000"/>
              </a:lnSpc>
              <a:spcBef>
                <a:spcPts val="0"/>
              </a:spcBef>
              <a:spcAft>
                <a:spcPts val="0"/>
              </a:spcAft>
              <a:buClr>
                <a:schemeClr val="dk1"/>
              </a:buClr>
              <a:buSzPts val="1100"/>
              <a:buFont typeface="Arial"/>
              <a:buNone/>
            </a:pPr>
            <a:r>
              <a:rPr b="1" lang="es-AR" sz="2400">
                <a:latin typeface="Arial"/>
                <a:ea typeface="Arial"/>
                <a:cs typeface="Arial"/>
                <a:sym typeface="Arial"/>
              </a:rPr>
              <a:t>¿Por qué es importante?</a:t>
            </a:r>
            <a:endParaRPr b="1" sz="2400"/>
          </a:p>
        </p:txBody>
      </p:sp>
      <p:sp>
        <p:nvSpPr>
          <p:cNvPr id="128" name="Google Shape;128;g3a3275c2ee3_0_27"/>
          <p:cNvSpPr txBox="1"/>
          <p:nvPr>
            <p:ph idx="1" type="body"/>
          </p:nvPr>
        </p:nvSpPr>
        <p:spPr>
          <a:xfrm>
            <a:off x="333375" y="3994275"/>
            <a:ext cx="7345200" cy="2426700"/>
          </a:xfrm>
          <a:prstGeom prst="rect">
            <a:avLst/>
          </a:prstGeom>
        </p:spPr>
        <p:txBody>
          <a:bodyPr anchorCtr="0" anchor="t" bIns="45700" lIns="91425" spcFirstLastPara="1" rIns="91425" wrap="square" tIns="45700">
            <a:normAutofit/>
          </a:bodyPr>
          <a:lstStyle/>
          <a:p>
            <a:pPr indent="0" lvl="0" marL="0" rtl="0" algn="l">
              <a:lnSpc>
                <a:spcPct val="115000"/>
              </a:lnSpc>
              <a:spcBef>
                <a:spcPts val="1200"/>
              </a:spcBef>
              <a:spcAft>
                <a:spcPts val="0"/>
              </a:spcAft>
              <a:buNone/>
            </a:pPr>
            <a:r>
              <a:t/>
            </a:r>
            <a:endParaRPr sz="1600">
              <a:solidFill>
                <a:schemeClr val="dk1"/>
              </a:solidFill>
              <a:latin typeface="Roboto Mono"/>
              <a:ea typeface="Roboto Mono"/>
              <a:cs typeface="Roboto Mono"/>
              <a:sym typeface="Roboto Mono"/>
            </a:endParaRPr>
          </a:p>
          <a:p>
            <a:pPr indent="-330200" lvl="0" marL="457200" rtl="0" algn="l">
              <a:lnSpc>
                <a:spcPct val="115000"/>
              </a:lnSpc>
              <a:spcBef>
                <a:spcPts val="1200"/>
              </a:spcBef>
              <a:spcAft>
                <a:spcPts val="0"/>
              </a:spcAft>
              <a:buSzPts val="1600"/>
              <a:buChar char="●"/>
            </a:pPr>
            <a:r>
              <a:rPr lang="es-AR" sz="1600">
                <a:solidFill>
                  <a:schemeClr val="dk1"/>
                </a:solidFill>
              </a:rPr>
              <a:t>Permite </a:t>
            </a:r>
            <a:r>
              <a:rPr b="1" lang="es-AR" sz="1600">
                <a:solidFill>
                  <a:schemeClr val="dk1"/>
                </a:solidFill>
              </a:rPr>
              <a:t>versionar experimentos</a:t>
            </a:r>
            <a:r>
              <a:rPr lang="es-AR" sz="1600">
                <a:solidFill>
                  <a:schemeClr val="dk1"/>
                </a:solidFill>
              </a:rPr>
              <a:t>.</a:t>
            </a:r>
            <a:br>
              <a:rPr lang="es-AR" sz="1600">
                <a:solidFill>
                  <a:schemeClr val="dk1"/>
                </a:solidFill>
              </a:rPr>
            </a:br>
            <a:endParaRPr sz="1600">
              <a:solidFill>
                <a:schemeClr val="dk1"/>
              </a:solidFill>
            </a:endParaRPr>
          </a:p>
          <a:p>
            <a:pPr indent="-330200" lvl="0" marL="457200" rtl="0" algn="l">
              <a:lnSpc>
                <a:spcPct val="115000"/>
              </a:lnSpc>
              <a:spcBef>
                <a:spcPts val="0"/>
              </a:spcBef>
              <a:spcAft>
                <a:spcPts val="0"/>
              </a:spcAft>
              <a:buSzPts val="1600"/>
              <a:buChar char="●"/>
            </a:pPr>
            <a:r>
              <a:rPr lang="es-AR" sz="1600">
                <a:solidFill>
                  <a:schemeClr val="dk1"/>
                </a:solidFill>
              </a:rPr>
              <a:t>Podemos reconstruir exactamente </a:t>
            </a:r>
            <a:r>
              <a:rPr b="1" lang="es-AR" sz="1600">
                <a:solidFill>
                  <a:schemeClr val="dk1"/>
                </a:solidFill>
              </a:rPr>
              <a:t>cómo</a:t>
            </a:r>
            <a:r>
              <a:rPr lang="es-AR" sz="1600">
                <a:solidFill>
                  <a:schemeClr val="dk1"/>
                </a:solidFill>
              </a:rPr>
              <a:t> se entrenó el modelo.</a:t>
            </a:r>
            <a:br>
              <a:rPr lang="es-AR" sz="1600">
                <a:solidFill>
                  <a:schemeClr val="dk1"/>
                </a:solidFill>
              </a:rPr>
            </a:br>
            <a:endParaRPr sz="1600">
              <a:solidFill>
                <a:schemeClr val="dk1"/>
              </a:solidFill>
            </a:endParaRPr>
          </a:p>
          <a:p>
            <a:pPr indent="-330200" lvl="0" marL="457200" rtl="0" algn="l">
              <a:lnSpc>
                <a:spcPct val="115000"/>
              </a:lnSpc>
              <a:spcBef>
                <a:spcPts val="0"/>
              </a:spcBef>
              <a:spcAft>
                <a:spcPts val="0"/>
              </a:spcAft>
              <a:buSzPts val="1600"/>
              <a:buChar char="●"/>
            </a:pPr>
            <a:r>
              <a:rPr lang="es-AR" sz="1600">
                <a:solidFill>
                  <a:schemeClr val="dk1"/>
                </a:solidFill>
              </a:rPr>
              <a:t>Facilita un futuro despliegue en producción.</a:t>
            </a:r>
            <a:endParaRPr sz="1600">
              <a:solidFill>
                <a:schemeClr val="dk1"/>
              </a:solidFill>
            </a:endParaRPr>
          </a:p>
        </p:txBody>
      </p:sp>
      <p:pic>
        <p:nvPicPr>
          <p:cNvPr id="129" name="Google Shape;129;g3a3275c2ee3_0_27"/>
          <p:cNvPicPr preferRelativeResize="0"/>
          <p:nvPr/>
        </p:nvPicPr>
        <p:blipFill>
          <a:blip r:embed="rId3">
            <a:alphaModFix/>
          </a:blip>
          <a:stretch>
            <a:fillRect/>
          </a:stretch>
        </p:blipFill>
        <p:spPr>
          <a:xfrm>
            <a:off x="6898400" y="482375"/>
            <a:ext cx="4208625" cy="4208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2025-11-12T13:58:35Z</dcterms:created>
  <dc:creator>Carina Alejandra Acosta</dc:creator>
</cp:coreProperties>
</file>